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76" r:id="rId3"/>
    <p:sldId id="262" r:id="rId4"/>
    <p:sldId id="263" r:id="rId5"/>
    <p:sldId id="265" r:id="rId6"/>
    <p:sldId id="275" r:id="rId7"/>
    <p:sldId id="274" r:id="rId8"/>
    <p:sldId id="266" r:id="rId9"/>
    <p:sldId id="279" r:id="rId10"/>
    <p:sldId id="284" r:id="rId11"/>
    <p:sldId id="285" r:id="rId12"/>
    <p:sldId id="293" r:id="rId13"/>
    <p:sldId id="259" r:id="rId14"/>
    <p:sldId id="256" r:id="rId15"/>
    <p:sldId id="288" r:id="rId16"/>
    <p:sldId id="289" r:id="rId17"/>
    <p:sldId id="290" r:id="rId18"/>
    <p:sldId id="291" r:id="rId19"/>
    <p:sldId id="292" r:id="rId20"/>
    <p:sldId id="264" r:id="rId21"/>
    <p:sldId id="286" r:id="rId22"/>
    <p:sldId id="287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E92BB-4CD1-4FBE-90A4-B76AAEB17A3B}" v="97" dt="2023-03-30T13:59:40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9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414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C3A41-DAFF-4E9E-9B4A-25C8132C1234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326F2-E4B0-40D5-B2A2-E497DDD0C0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432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What is the main mechanisms for Design Research in your country?</a:t>
            </a:r>
          </a:p>
          <a:p>
            <a:r>
              <a:rPr lang="sv-SE" dirty="0"/>
              <a:t>What is the incentives and policies dominate for design research?</a:t>
            </a:r>
          </a:p>
          <a:p>
            <a:r>
              <a:rPr lang="sv-SE" dirty="0"/>
              <a:t>Give an example of a typically successful research initiative?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643F-950D-4A96-AB74-A2A6ECB4C57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98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regarding scientific skills as well as social skills</a:t>
            </a:r>
          </a:p>
          <a:p>
            <a:r>
              <a:rPr lang="de-DE" dirty="0"/>
              <a:t>Communication, </a:t>
            </a:r>
            <a:r>
              <a:rPr lang="de-DE" dirty="0" err="1"/>
              <a:t>leadership</a:t>
            </a:r>
            <a:r>
              <a:rPr lang="de-DE" dirty="0"/>
              <a:t>, </a:t>
            </a:r>
            <a:r>
              <a:rPr lang="de-DE" dirty="0" err="1"/>
              <a:t>entrepreneurship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8E9AA-DF8E-4112-BB21-8DC3A6581D0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30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A45D-117B-4B98-B32B-FECC160B57D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55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5704-BAED-3716-2E4C-707AFF24D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68B9-0DD4-AB5E-B749-F09A11A47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F9C92-E6E7-0E3D-B653-491A03F0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255-B274-42E2-92D4-FE1E3EB57B49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4FEC4-7CE4-23EB-6019-CAC5FA11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37CB2-3390-0979-871D-666C1816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7BAD-0714-4860-9C16-2539311583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39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68D0-378A-F1C7-869E-F5F38DE0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0B8B8-3105-F8A1-7DCC-8688BBD73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7C31A-1C70-2DD2-E619-F158AE27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255-B274-42E2-92D4-FE1E3EB57B49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D9A21-DD81-AFB9-B81B-E885C484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78EFA-69AA-EEEF-F70E-EEBFFC8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7BAD-0714-4860-9C16-2539311583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95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0A8C1-AC56-6716-4D94-FE99420CD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6F4BD-0ED4-B77B-6D3F-5B0B64A6B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DAC9A-2BF2-86B6-682D-523F2167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255-B274-42E2-92D4-FE1E3EB57B49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4D294-57B5-94D7-6484-868ED94A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985A8-B6EA-8FF2-C05C-72FA0C56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7BAD-0714-4860-9C16-2539311583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68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pPr>
              <a:defRPr/>
            </a:pPr>
            <a:r>
              <a:rPr lang="de-DE"/>
              <a:t>Titel durch Klicken hinzufügen</a:t>
            </a:r>
            <a:endParaRPr/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>
              <a:defRPr/>
            </a:pPr>
            <a:fld id="{65685BD5-7F70-499C-8F04-1460C72EE5D6}" type="slidenum">
              <a:rPr lang="de-DE"/>
              <a:t>‹#›</a:t>
            </a:fld>
            <a:endParaRPr lang="de-DE"/>
          </a:p>
        </p:txBody>
      </p:sp>
      <p:sp>
        <p:nvSpPr>
          <p:cNvPr id="1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8000"/>
            <a:ext cx="11111046" cy="39600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3A80"/>
                </a:solidFill>
              </a:defRPr>
            </a:lvl1pPr>
          </a:lstStyle>
          <a:p>
            <a:pPr>
              <a:defRPr/>
            </a:pPr>
            <a:r>
              <a:rPr lang="de-DE"/>
              <a:t>Untertitel durch Klicken hinzufügen</a:t>
            </a:r>
            <a:endParaRPr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3"/>
          </p:nvPr>
        </p:nvSpPr>
        <p:spPr bwMode="auto">
          <a:xfrm>
            <a:off x="3565373" y="6505746"/>
            <a:ext cx="5068087" cy="20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6A6B"/>
                </a:solidFill>
              </a:defRPr>
            </a:lvl1pPr>
          </a:lstStyle>
          <a:p>
            <a:pPr>
              <a:defRPr/>
            </a:pPr>
            <a:endParaRPr lang="de-DE" sz="90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96000" y="6030000"/>
            <a:ext cx="5554663" cy="170775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696A6B"/>
                </a:solidFill>
              </a:defRPr>
            </a:lvl1pPr>
          </a:lstStyle>
          <a:p>
            <a:pPr lvl="0">
              <a:defRPr/>
            </a:pPr>
            <a:r>
              <a:rPr lang="de-DE"/>
              <a:t>Quelle: …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467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FE00-2102-D542-1DAC-27E47297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3B002-7F03-9135-60DF-4D22405CE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402C-798D-1090-EE07-E74DF85A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255-B274-42E2-92D4-FE1E3EB57B49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679FF-EC8F-1B8B-0CBA-E0ED462C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75EEE-32C6-AD76-CE9A-D6273F1D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7BAD-0714-4860-9C16-2539311583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51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DAE9-5F7C-285D-5951-691491ED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D203-450F-DEFD-59EA-C107B63D5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AB8C-0BAC-A336-5817-61A75283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255-B274-42E2-92D4-FE1E3EB57B49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02F34-AA1B-C7E9-11B8-66466041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9A26A-2899-E34A-B171-6336A11B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7BAD-0714-4860-9C16-2539311583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76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6E4B-AC02-B48C-C882-E28FAA8B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3027-3EFE-65BE-7350-4D3E0FC94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2C97B-9089-6569-376D-61F398F84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0C845-CD0C-1627-75AC-42C86C8C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255-B274-42E2-92D4-FE1E3EB57B49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FDE60-F048-AB04-28D6-3D4C35F3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F2502-A7CB-FDCF-B091-9846255E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7BAD-0714-4860-9C16-2539311583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87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26F0-8E60-E537-D703-FBA8EDB4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5ADB-E5F2-3491-A418-8768E3A51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E67F1-AEDC-D55C-0FF7-0E54D99A7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AD23-0281-3AAD-4785-C37938FF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9C7A4-FC9A-AF09-0011-A258F6019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8D39F-2CBC-5F7E-4436-5B8FD962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255-B274-42E2-92D4-FE1E3EB57B49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FCC9B-E69C-3A39-DFCA-F1B067F0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1AE03-02EB-99D6-8091-CD9D9ED2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7BAD-0714-4860-9C16-2539311583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42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492F-C0BB-F673-DD11-58051D4E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71761-81CB-6B85-FA90-EBE8A1E5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255-B274-42E2-92D4-FE1E3EB57B49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DFCF7-1DF5-52CD-E413-819C8B2C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1707D-E0D7-3619-8CB9-173B7D9F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7BAD-0714-4860-9C16-2539311583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65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362B9-E00E-E9CA-4154-247EF2C9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255-B274-42E2-92D4-FE1E3EB57B49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F834A4-FBFB-C848-0027-9018AA9A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D4E09-0E89-122B-2A9A-0AEEF545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7BAD-0714-4860-9C16-2539311583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05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AF7C-C4A2-6F8F-1753-25B04BA5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A6345-736F-B5BA-26CF-C149D12F7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A94AA-269A-4287-BAF4-F0F4698FC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42F60-0B56-9B89-D19F-78BB9BCF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255-B274-42E2-92D4-FE1E3EB57B49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0BDD3-61C5-4CF4-B507-0E8EE7EF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38FFD-95BE-4F03-4147-F128DE53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7BAD-0714-4860-9C16-2539311583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40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511B-DF86-43E4-C5D8-9FFA65EA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B636C-29E7-94BD-0AB3-42CF2359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3916F-B7C7-2BE7-AB91-B6031D43A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03B5A-853B-8193-2ADD-D15555BC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255-B274-42E2-92D4-FE1E3EB57B49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6DDC1-6D35-85F0-6097-17CD55FD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D6D32-6D7D-A70F-6412-533D8D0F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7BAD-0714-4860-9C16-2539311583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29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C1D9E-0574-F4D5-AED2-7F9CFF02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0E1BC-FBC7-88BD-6032-180D3AE6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49BC-0935-02E8-85FA-10DA49D15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6255-B274-42E2-92D4-FE1E3EB57B49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E496A-A633-A968-062A-DF949D51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39C34-B6E6-12FC-32BA-8DDE1C36F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7BAD-0714-4860-9C16-2539311583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84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image" Target="../media/image37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63" Type="http://schemas.openxmlformats.org/officeDocument/2006/relationships/image" Target="../media/image79.jpg"/><Relationship Id="rId68" Type="http://schemas.openxmlformats.org/officeDocument/2006/relationships/image" Target="../media/image84.png"/><Relationship Id="rId16" Type="http://schemas.openxmlformats.org/officeDocument/2006/relationships/image" Target="../media/image32.png"/><Relationship Id="rId11" Type="http://schemas.openxmlformats.org/officeDocument/2006/relationships/image" Target="../media/image27.png"/><Relationship Id="rId32" Type="http://schemas.openxmlformats.org/officeDocument/2006/relationships/image" Target="../media/image48.png"/><Relationship Id="rId37" Type="http://schemas.openxmlformats.org/officeDocument/2006/relationships/image" Target="../media/image53.jpg"/><Relationship Id="rId53" Type="http://schemas.openxmlformats.org/officeDocument/2006/relationships/image" Target="../media/image69.jpg"/><Relationship Id="rId58" Type="http://schemas.openxmlformats.org/officeDocument/2006/relationships/image" Target="../media/image74.png"/><Relationship Id="rId74" Type="http://schemas.openxmlformats.org/officeDocument/2006/relationships/image" Target="../media/image90.png"/><Relationship Id="rId79" Type="http://schemas.openxmlformats.org/officeDocument/2006/relationships/image" Target="../media/image95.png"/><Relationship Id="rId5" Type="http://schemas.openxmlformats.org/officeDocument/2006/relationships/image" Target="../media/image21.jpg"/><Relationship Id="rId61" Type="http://schemas.openxmlformats.org/officeDocument/2006/relationships/image" Target="../media/image77.png"/><Relationship Id="rId82" Type="http://schemas.openxmlformats.org/officeDocument/2006/relationships/image" Target="../media/image98.png"/><Relationship Id="rId19" Type="http://schemas.openxmlformats.org/officeDocument/2006/relationships/image" Target="../media/image35.png"/><Relationship Id="rId14" Type="http://schemas.openxmlformats.org/officeDocument/2006/relationships/image" Target="../media/image30.png"/><Relationship Id="rId22" Type="http://schemas.openxmlformats.org/officeDocument/2006/relationships/image" Target="../media/image38.jpg"/><Relationship Id="rId27" Type="http://schemas.openxmlformats.org/officeDocument/2006/relationships/image" Target="../media/image43.jpg"/><Relationship Id="rId30" Type="http://schemas.openxmlformats.org/officeDocument/2006/relationships/image" Target="../media/image46.jpg"/><Relationship Id="rId35" Type="http://schemas.openxmlformats.org/officeDocument/2006/relationships/image" Target="../media/image51.png"/><Relationship Id="rId43" Type="http://schemas.openxmlformats.org/officeDocument/2006/relationships/image" Target="../media/image59.jp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64" Type="http://schemas.openxmlformats.org/officeDocument/2006/relationships/image" Target="../media/image80.png"/><Relationship Id="rId69" Type="http://schemas.openxmlformats.org/officeDocument/2006/relationships/image" Target="../media/image85.png"/><Relationship Id="rId77" Type="http://schemas.openxmlformats.org/officeDocument/2006/relationships/image" Target="../media/image93.png"/><Relationship Id="rId8" Type="http://schemas.openxmlformats.org/officeDocument/2006/relationships/image" Target="../media/image24.jpg"/><Relationship Id="rId51" Type="http://schemas.openxmlformats.org/officeDocument/2006/relationships/image" Target="../media/image67.png"/><Relationship Id="rId72" Type="http://schemas.openxmlformats.org/officeDocument/2006/relationships/image" Target="../media/image88.png"/><Relationship Id="rId80" Type="http://schemas.openxmlformats.org/officeDocument/2006/relationships/image" Target="../media/image96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jpg"/><Relationship Id="rId33" Type="http://schemas.openxmlformats.org/officeDocument/2006/relationships/image" Target="../media/image49.jpg"/><Relationship Id="rId38" Type="http://schemas.openxmlformats.org/officeDocument/2006/relationships/image" Target="../media/image54.jpg"/><Relationship Id="rId46" Type="http://schemas.openxmlformats.org/officeDocument/2006/relationships/image" Target="../media/image62.png"/><Relationship Id="rId59" Type="http://schemas.openxmlformats.org/officeDocument/2006/relationships/image" Target="../media/image75.png"/><Relationship Id="rId67" Type="http://schemas.openxmlformats.org/officeDocument/2006/relationships/image" Target="../media/image83.jpg"/><Relationship Id="rId20" Type="http://schemas.openxmlformats.org/officeDocument/2006/relationships/image" Target="../media/image36.jpg"/><Relationship Id="rId41" Type="http://schemas.openxmlformats.org/officeDocument/2006/relationships/image" Target="../media/image57.jpg"/><Relationship Id="rId54" Type="http://schemas.openxmlformats.org/officeDocument/2006/relationships/image" Target="../media/image70.jpg"/><Relationship Id="rId62" Type="http://schemas.openxmlformats.org/officeDocument/2006/relationships/image" Target="../media/image78.jpg"/><Relationship Id="rId70" Type="http://schemas.openxmlformats.org/officeDocument/2006/relationships/image" Target="../media/image86.png"/><Relationship Id="rId75" Type="http://schemas.openxmlformats.org/officeDocument/2006/relationships/image" Target="../media/image91.jpg"/><Relationship Id="rId83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6.jp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73" Type="http://schemas.openxmlformats.org/officeDocument/2006/relationships/image" Target="../media/image89.png"/><Relationship Id="rId78" Type="http://schemas.openxmlformats.org/officeDocument/2006/relationships/image" Target="../media/image94.jpeg"/><Relationship Id="rId81" Type="http://schemas.openxmlformats.org/officeDocument/2006/relationships/image" Target="../media/image9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jpg"/><Relationship Id="rId39" Type="http://schemas.openxmlformats.org/officeDocument/2006/relationships/image" Target="../media/image55.jpg"/><Relationship Id="rId34" Type="http://schemas.openxmlformats.org/officeDocument/2006/relationships/image" Target="../media/image50.jpg"/><Relationship Id="rId50" Type="http://schemas.openxmlformats.org/officeDocument/2006/relationships/image" Target="../media/image66.jpg"/><Relationship Id="rId55" Type="http://schemas.openxmlformats.org/officeDocument/2006/relationships/image" Target="../media/image71.png"/><Relationship Id="rId76" Type="http://schemas.openxmlformats.org/officeDocument/2006/relationships/image" Target="../media/image92.png"/><Relationship Id="rId7" Type="http://schemas.openxmlformats.org/officeDocument/2006/relationships/image" Target="../media/image23.png"/><Relationship Id="rId71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45.jpg"/><Relationship Id="rId24" Type="http://schemas.openxmlformats.org/officeDocument/2006/relationships/image" Target="../media/image40.jp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66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hyperlink" Target="https://docs.google.com/document/d/1pFtSCYg7L0ASZkO5kf1NGIxuEzncI8wYO0hG_r6WH1s/edi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C434-1466-AAD4-6EB5-559A53E7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1CAFE-B95E-8E10-C445-B1CEC46E5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9B48B-1C97-47AE-C50E-F788416D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409" y="57537"/>
            <a:ext cx="6539948" cy="68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6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BAF3-F4E6-945B-B7DB-2C457858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Engineering Design Research in Germany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8869C-F0F2-4BA7-B806-9003AD4F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07" y="840433"/>
            <a:ext cx="10515600" cy="5347990"/>
          </a:xfrm>
        </p:spPr>
        <p:txBody>
          <a:bodyPr>
            <a:normAutofit/>
          </a:bodyPr>
          <a:lstStyle/>
          <a:p>
            <a:r>
              <a:rPr lang="sv-SE" dirty="0"/>
              <a:t>Freedom of research and teaching anables individual preferences and focal points regarding topics, application reference and research methodology:</a:t>
            </a:r>
          </a:p>
          <a:p>
            <a:pPr marL="623888" indent="-361950">
              <a:buFont typeface="+mj-lt"/>
              <a:buAutoNum type="arabicPeriod"/>
            </a:pPr>
            <a:r>
              <a:rPr lang="sv-SE" dirty="0"/>
              <a:t>Fundamental research (DFG)</a:t>
            </a:r>
          </a:p>
          <a:p>
            <a:pPr marL="623888" indent="-361950">
              <a:buFont typeface="+mj-lt"/>
              <a:buAutoNum type="arabicPeriod"/>
            </a:pPr>
            <a:r>
              <a:rPr lang="sv-SE" dirty="0"/>
              <a:t>Application-orientied research: publically funded</a:t>
            </a:r>
            <a:br>
              <a:rPr lang="sv-SE" dirty="0"/>
            </a:br>
            <a:r>
              <a:rPr lang="sv-SE" dirty="0"/>
              <a:t>project consortia (e.g. EU, BMBF, BMWK et al.)</a:t>
            </a:r>
          </a:p>
          <a:p>
            <a:pPr marL="623888" indent="-361950">
              <a:buFont typeface="+mj-lt"/>
              <a:buAutoNum type="arabicPeriod"/>
            </a:pPr>
            <a:r>
              <a:rPr lang="sv-SE" dirty="0"/>
              <a:t>Bilateral research projects wit industrial partners</a:t>
            </a:r>
          </a:p>
          <a:p>
            <a:r>
              <a:rPr lang="en-US" dirty="0"/>
              <a:t>Bandwidth encourages mutual benefits (creative freedom, financing security, industrial constraints, personal professionalization of PhD-candidates)</a:t>
            </a:r>
          </a:p>
          <a:p>
            <a:r>
              <a:rPr lang="en-US" dirty="0"/>
              <a:t>the majority of the positions are financed by third-party funds that the professors raise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892007-416F-49D2-9250-8FD7A1340F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19" t="34316" r="22001" b="34315"/>
          <a:stretch/>
        </p:blipFill>
        <p:spPr bwMode="auto">
          <a:xfrm>
            <a:off x="5894771" y="1910093"/>
            <a:ext cx="1253921" cy="51180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488" y="1781914"/>
            <a:ext cx="1164437" cy="120101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9754" y="2165995"/>
            <a:ext cx="1176630" cy="816935"/>
          </a:xfrm>
          <a:prstGeom prst="rect">
            <a:avLst/>
          </a:prstGeom>
        </p:spPr>
      </p:pic>
      <p:pic>
        <p:nvPicPr>
          <p:cNvPr id="11" name="Bildplatzhalter 7"/>
          <p:cNvPicPr>
            <a:picLocks noChangeAspect="1"/>
          </p:cNvPicPr>
          <p:nvPr/>
        </p:nvPicPr>
        <p:blipFill>
          <a:blip r:embed="rId6"/>
          <a:srcRect t="1759" b="1759"/>
          <a:stretch/>
        </p:blipFill>
        <p:spPr bwMode="auto">
          <a:xfrm>
            <a:off x="9771714" y="2714288"/>
            <a:ext cx="1071444" cy="7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8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85BD5-7F70-499C-8F04-1460C72EE5D6}" type="slidenum">
              <a:rPr lang="de-DE" noProof="0" smtClean="0"/>
              <a:pPr/>
              <a:t>11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sz="9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3084205-4922-4733-BC52-73420AAD484E}"/>
              </a:ext>
            </a:extLst>
          </p:cNvPr>
          <p:cNvSpPr txBox="1"/>
          <p:nvPr/>
        </p:nvSpPr>
        <p:spPr bwMode="auto">
          <a:xfrm>
            <a:off x="540476" y="1539480"/>
            <a:ext cx="1779279" cy="369332"/>
          </a:xfrm>
          <a:prstGeom prst="rect">
            <a:avLst/>
          </a:prstGeom>
          <a:solidFill>
            <a:srgbClr val="003A8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ndustry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8" name="Gruppieren 73"/>
          <p:cNvGrpSpPr/>
          <p:nvPr/>
        </p:nvGrpSpPr>
        <p:grpSpPr bwMode="auto">
          <a:xfrm>
            <a:off x="6853414" y="2782033"/>
            <a:ext cx="613311" cy="340628"/>
            <a:chOff x="0" y="0"/>
            <a:chExt cx="1295400" cy="719455"/>
          </a:xfrm>
        </p:grpSpPr>
        <p:sp>
          <p:nvSpPr>
            <p:cNvPr id="9" name="Rechteck 74"/>
            <p:cNvSpPr/>
            <p:nvPr/>
          </p:nvSpPr>
          <p:spPr bwMode="auto">
            <a:xfrm>
              <a:off x="0" y="0"/>
              <a:ext cx="1295400" cy="719455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10" name="Picture 55831084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9011" y="224287"/>
              <a:ext cx="1151890" cy="260350"/>
            </a:xfrm>
            <a:prstGeom prst="rect">
              <a:avLst/>
            </a:prstGeom>
          </p:spPr>
        </p:pic>
      </p:grpSp>
      <p:sp>
        <p:nvSpPr>
          <p:cNvPr id="11" name="Rechteck 7"/>
          <p:cNvSpPr/>
          <p:nvPr/>
        </p:nvSpPr>
        <p:spPr bwMode="auto">
          <a:xfrm>
            <a:off x="540475" y="1534541"/>
            <a:ext cx="7063067" cy="2303120"/>
          </a:xfrm>
          <a:prstGeom prst="rect">
            <a:avLst/>
          </a:prstGeom>
          <a:noFill/>
          <a:ln w="19050">
            <a:solidFill>
              <a:srgbClr val="003A80"/>
            </a:solidFill>
            <a:miter lim="800000"/>
            <a:headEnd/>
            <a:tailEnd/>
          </a:ln>
        </p:spPr>
        <p:txBody>
          <a:bodyPr wrap="none" rtlCol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Rechteck 8"/>
          <p:cNvSpPr/>
          <p:nvPr/>
        </p:nvSpPr>
        <p:spPr bwMode="auto">
          <a:xfrm>
            <a:off x="540476" y="3903524"/>
            <a:ext cx="7063066" cy="2303120"/>
          </a:xfrm>
          <a:prstGeom prst="rect">
            <a:avLst/>
          </a:prstGeom>
          <a:noFill/>
          <a:ln w="19050">
            <a:solidFill>
              <a:srgbClr val="003A80"/>
            </a:solidFill>
            <a:miter lim="800000"/>
            <a:headEnd/>
            <a:tailEnd/>
          </a:ln>
        </p:spPr>
        <p:txBody>
          <a:bodyPr wrap="none" rtlCol="0" anchor="b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Rechteck 9"/>
          <p:cNvSpPr/>
          <p:nvPr/>
        </p:nvSpPr>
        <p:spPr bwMode="auto">
          <a:xfrm>
            <a:off x="7699786" y="1534540"/>
            <a:ext cx="3951735" cy="4672103"/>
          </a:xfrm>
          <a:prstGeom prst="rect">
            <a:avLst/>
          </a:prstGeom>
          <a:noFill/>
          <a:ln w="19050">
            <a:solidFill>
              <a:srgbClr val="003A8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4" name="Picture 2" descr="Image result for nordzucker logo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82107" y="2146065"/>
            <a:ext cx="1377683" cy="459587"/>
          </a:xfrm>
          <a:prstGeom prst="rect">
            <a:avLst/>
          </a:prstGeom>
          <a:noFill/>
        </p:spPr>
      </p:pic>
      <p:pic>
        <p:nvPicPr>
          <p:cNvPr id="15" name="Grafik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07445" y="2973033"/>
            <a:ext cx="757834" cy="279459"/>
          </a:xfrm>
          <a:prstGeom prst="rect">
            <a:avLst/>
          </a:prstGeom>
        </p:spPr>
      </p:pic>
      <p:pic>
        <p:nvPicPr>
          <p:cNvPr id="16" name="Grafik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611038" y="2439890"/>
            <a:ext cx="919584" cy="242310"/>
          </a:xfrm>
          <a:prstGeom prst="rect">
            <a:avLst/>
          </a:prstGeom>
        </p:spPr>
      </p:pic>
      <p:pic>
        <p:nvPicPr>
          <p:cNvPr id="17" name="Grafik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259498" y="1824674"/>
            <a:ext cx="1377879" cy="320357"/>
          </a:xfrm>
          <a:prstGeom prst="rect">
            <a:avLst/>
          </a:prstGeom>
        </p:spPr>
      </p:pic>
      <p:pic>
        <p:nvPicPr>
          <p:cNvPr id="18" name="Grafik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124194" y="1698903"/>
            <a:ext cx="816596" cy="402016"/>
          </a:xfrm>
          <a:prstGeom prst="rect">
            <a:avLst/>
          </a:prstGeom>
        </p:spPr>
      </p:pic>
      <p:pic>
        <p:nvPicPr>
          <p:cNvPr id="19" name="Grafik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630080" y="1577477"/>
            <a:ext cx="1625387" cy="363322"/>
          </a:xfrm>
          <a:prstGeom prst="rect">
            <a:avLst/>
          </a:prstGeom>
        </p:spPr>
      </p:pic>
      <p:pic>
        <p:nvPicPr>
          <p:cNvPr id="20" name="Bildplatzhalter 5"/>
          <p:cNvPicPr>
            <a:picLocks noChangeAspect="1"/>
          </p:cNvPicPr>
          <p:nvPr/>
        </p:nvPicPr>
        <p:blipFill>
          <a:blip r:embed="rId10"/>
          <a:srcRect l="-1354" r="-1472"/>
          <a:stretch/>
        </p:blipFill>
        <p:spPr bwMode="auto">
          <a:xfrm>
            <a:off x="1209597" y="5065502"/>
            <a:ext cx="1589835" cy="346117"/>
          </a:xfrm>
          <a:prstGeom prst="rect">
            <a:avLst/>
          </a:prstGeom>
        </p:spPr>
      </p:pic>
      <p:pic>
        <p:nvPicPr>
          <p:cNvPr id="21" name="Bild 5" descr="daffo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28007" y="2725404"/>
            <a:ext cx="1085722" cy="40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Bild 1" descr="http://www.azubis.de/uploads/company/logo/5830/azubis.de_logo_AIRBUS_D_S_3D_Blue_RGB.png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491040" y="2351522"/>
            <a:ext cx="1596957" cy="55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Bild 8" descr="geo7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2173220" y="2841499"/>
            <a:ext cx="717938" cy="27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Bild 2" descr="hyds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922884" y="2966491"/>
            <a:ext cx="1109346" cy="21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Bild 2" descr="Meteodat GmbH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5453615" y="2663260"/>
            <a:ext cx="719300" cy="20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https://inova-ilmenau.de/fileadmin/user_upload/inova2016/ausstellerlogos/3dsemanagementconsultantsgmbhmnchen.png"/>
          <p:cNvPicPr>
            <a:picLocks noChangeAspect="1" noChangeArrowheads="1"/>
          </p:cNvPicPr>
          <p:nvPr/>
        </p:nvPicPr>
        <p:blipFill>
          <a:blip r:embed="rId16"/>
          <a:stretch/>
        </p:blipFill>
        <p:spPr bwMode="auto">
          <a:xfrm>
            <a:off x="2159882" y="1911826"/>
            <a:ext cx="688618" cy="250197"/>
          </a:xfrm>
          <a:prstGeom prst="rect">
            <a:avLst/>
          </a:prstGeom>
          <a:noFill/>
        </p:spPr>
      </p:pic>
      <p:pic>
        <p:nvPicPr>
          <p:cNvPr id="27" name="Picture 4" descr="https://upload.wikimedia.org/wikipedia/en/thumb/b/bf/Bosch-brand.svg/1200px-Bosch-brand.svg.png"/>
          <p:cNvPicPr>
            <a:picLocks noChangeAspect="1" noChangeArrowheads="1"/>
          </p:cNvPicPr>
          <p:nvPr/>
        </p:nvPicPr>
        <p:blipFill>
          <a:blip r:embed="rId17"/>
          <a:stretch/>
        </p:blipFill>
        <p:spPr bwMode="auto">
          <a:xfrm>
            <a:off x="2700783" y="2165649"/>
            <a:ext cx="1262421" cy="298773"/>
          </a:xfrm>
          <a:prstGeom prst="rect">
            <a:avLst/>
          </a:prstGeom>
          <a:noFill/>
        </p:spPr>
      </p:pic>
      <p:pic>
        <p:nvPicPr>
          <p:cNvPr id="28" name="Picture 4" descr="https://physik.uni-paderborn.de/fileadmin/_processed_/csm_ILH-Logo_a719e9da45.jpg"/>
          <p:cNvPicPr>
            <a:picLocks noChangeAspect="1" noChangeArrowheads="1"/>
          </p:cNvPicPr>
          <p:nvPr/>
        </p:nvPicPr>
        <p:blipFill>
          <a:blip r:embed="rId18"/>
          <a:stretch/>
        </p:blipFill>
        <p:spPr bwMode="auto">
          <a:xfrm>
            <a:off x="6001088" y="4319627"/>
            <a:ext cx="998107" cy="685367"/>
          </a:xfrm>
          <a:prstGeom prst="rect">
            <a:avLst/>
          </a:prstGeom>
          <a:noFill/>
        </p:spPr>
      </p:pic>
      <p:pic>
        <p:nvPicPr>
          <p:cNvPr id="29" name="Picture 2" descr="http://www-old.cs.uni-paderborn.de/uploads/RTEmagicC_its_OWL_Logo_2zeilig_4c_ohneSchatten_01.png.png"/>
          <p:cNvPicPr>
            <a:picLocks noChangeAspect="1" noChangeArrowheads="1"/>
          </p:cNvPicPr>
          <p:nvPr/>
        </p:nvPicPr>
        <p:blipFill>
          <a:blip r:embed="rId19"/>
          <a:stretch/>
        </p:blipFill>
        <p:spPr bwMode="auto">
          <a:xfrm>
            <a:off x="5330188" y="5590516"/>
            <a:ext cx="697657" cy="503228"/>
          </a:xfrm>
          <a:prstGeom prst="rect">
            <a:avLst/>
          </a:prstGeom>
          <a:noFill/>
        </p:spPr>
      </p:pic>
      <p:pic>
        <p:nvPicPr>
          <p:cNvPr id="30" name="Picture 4" descr="http://www-old.cs.uni-paderborn.de/uploads/RTEmagicC_tbs_logo_01.gif.gif"/>
          <p:cNvPicPr>
            <a:picLocks noChangeAspect="1" noChangeArrowheads="1"/>
          </p:cNvPicPr>
          <p:nvPr/>
        </p:nvPicPr>
        <p:blipFill>
          <a:blip r:embed="rId20"/>
          <a:stretch/>
        </p:blipFill>
        <p:spPr bwMode="auto">
          <a:xfrm>
            <a:off x="10526903" y="3026091"/>
            <a:ext cx="967087" cy="498815"/>
          </a:xfrm>
          <a:prstGeom prst="rect">
            <a:avLst/>
          </a:prstGeom>
          <a:noFill/>
        </p:spPr>
      </p:pic>
      <p:pic>
        <p:nvPicPr>
          <p:cNvPr id="31" name="Picture 6" descr="http://www-old.cs.uni-paderborn.de/uploads/RTEmagicC_200px-IG_Metall.svg.png.png"/>
          <p:cNvPicPr>
            <a:picLocks noChangeAspect="1" noChangeArrowheads="1"/>
          </p:cNvPicPr>
          <p:nvPr/>
        </p:nvPicPr>
        <p:blipFill>
          <a:blip r:embed="rId21"/>
          <a:stretch/>
        </p:blipFill>
        <p:spPr bwMode="auto">
          <a:xfrm>
            <a:off x="8207751" y="2531734"/>
            <a:ext cx="672720" cy="672720"/>
          </a:xfrm>
          <a:prstGeom prst="rect">
            <a:avLst/>
          </a:prstGeom>
          <a:noFill/>
        </p:spPr>
      </p:pic>
      <p:pic>
        <p:nvPicPr>
          <p:cNvPr id="32" name="Picture 8" descr="http://www-old.cs.uni-paderborn.de/uploads/RTEmagicC_Logo_Energie_Impuls.jpg.jpg"/>
          <p:cNvPicPr>
            <a:picLocks noChangeAspect="1" noChangeArrowheads="1"/>
          </p:cNvPicPr>
          <p:nvPr/>
        </p:nvPicPr>
        <p:blipFill>
          <a:blip r:embed="rId22"/>
          <a:stretch/>
        </p:blipFill>
        <p:spPr bwMode="auto">
          <a:xfrm>
            <a:off x="8848003" y="1726813"/>
            <a:ext cx="1525167" cy="634176"/>
          </a:xfrm>
          <a:prstGeom prst="rect">
            <a:avLst/>
          </a:prstGeom>
          <a:noFill/>
        </p:spPr>
      </p:pic>
      <p:pic>
        <p:nvPicPr>
          <p:cNvPr id="33" name="Picture 10" descr="http://www-old.cs.uni-paderborn.de/fileadmin/Institute/PACE/FS-GFK/csm_logo_vdi_neu_464baef8d4.png"/>
          <p:cNvPicPr>
            <a:picLocks noChangeAspect="1" noChangeArrowheads="1"/>
          </p:cNvPicPr>
          <p:nvPr/>
        </p:nvPicPr>
        <p:blipFill>
          <a:blip r:embed="rId23"/>
          <a:stretch/>
        </p:blipFill>
        <p:spPr bwMode="auto">
          <a:xfrm>
            <a:off x="7826477" y="1620000"/>
            <a:ext cx="678573" cy="678574"/>
          </a:xfrm>
          <a:prstGeom prst="rect">
            <a:avLst/>
          </a:prstGeom>
          <a:noFill/>
        </p:spPr>
      </p:pic>
      <p:pic>
        <p:nvPicPr>
          <p:cNvPr id="34" name="Picture 12" descr="http://www-old.cs.uni-paderborn.de/uploads/RTEmagicC_UniBi_Logo_De_48mm_RGB_01.jpg.jpg"/>
          <p:cNvPicPr>
            <a:picLocks noChangeAspect="1" noChangeArrowheads="1"/>
          </p:cNvPicPr>
          <p:nvPr/>
        </p:nvPicPr>
        <p:blipFill>
          <a:blip r:embed="rId24"/>
          <a:stretch/>
        </p:blipFill>
        <p:spPr bwMode="auto">
          <a:xfrm>
            <a:off x="2067018" y="3992456"/>
            <a:ext cx="939588" cy="366439"/>
          </a:xfrm>
          <a:prstGeom prst="rect">
            <a:avLst/>
          </a:prstGeom>
          <a:noFill/>
        </p:spPr>
      </p:pic>
      <p:pic>
        <p:nvPicPr>
          <p:cNvPr id="35" name="Picture 2" descr="Image result for sintef logo"/>
          <p:cNvPicPr>
            <a:picLocks noChangeAspect="1" noChangeArrowheads="1"/>
          </p:cNvPicPr>
          <p:nvPr/>
        </p:nvPicPr>
        <p:blipFill>
          <a:blip r:embed="rId25"/>
          <a:stretch/>
        </p:blipFill>
        <p:spPr bwMode="auto">
          <a:xfrm>
            <a:off x="1544719" y="4460479"/>
            <a:ext cx="1054657" cy="217627"/>
          </a:xfrm>
          <a:prstGeom prst="rect">
            <a:avLst/>
          </a:prstGeom>
          <a:noFill/>
        </p:spPr>
      </p:pic>
      <p:pic>
        <p:nvPicPr>
          <p:cNvPr id="36" name="Picture 4" descr="Image result for stavanger hospital logo helse"/>
          <p:cNvPicPr>
            <a:picLocks noChangeAspect="1" noChangeArrowheads="1"/>
          </p:cNvPicPr>
          <p:nvPr/>
        </p:nvPicPr>
        <p:blipFill>
          <a:blip r:embed="rId26"/>
          <a:stretch/>
        </p:blipFill>
        <p:spPr bwMode="auto">
          <a:xfrm>
            <a:off x="4028148" y="4943020"/>
            <a:ext cx="1432277" cy="318284"/>
          </a:xfrm>
          <a:prstGeom prst="rect">
            <a:avLst/>
          </a:prstGeom>
          <a:noFill/>
        </p:spPr>
      </p:pic>
      <p:pic>
        <p:nvPicPr>
          <p:cNvPr id="37" name="Picture 6" descr="Image result for finnish meteorological institute logo"/>
          <p:cNvPicPr>
            <a:picLocks noChangeAspect="1" noChangeArrowheads="1"/>
          </p:cNvPicPr>
          <p:nvPr/>
        </p:nvPicPr>
        <p:blipFill>
          <a:blip r:embed="rId27"/>
          <a:stretch/>
        </p:blipFill>
        <p:spPr bwMode="auto">
          <a:xfrm>
            <a:off x="3852749" y="4022489"/>
            <a:ext cx="935581" cy="555005"/>
          </a:xfrm>
          <a:prstGeom prst="rect">
            <a:avLst/>
          </a:prstGeom>
          <a:noFill/>
        </p:spPr>
      </p:pic>
      <p:pic>
        <p:nvPicPr>
          <p:cNvPr id="38" name="Picture 8" descr="Image result for ministry interior finland logo"/>
          <p:cNvPicPr>
            <a:picLocks noChangeAspect="1" noChangeArrowheads="1"/>
          </p:cNvPicPr>
          <p:nvPr/>
        </p:nvPicPr>
        <p:blipFill>
          <a:blip r:embed="rId28"/>
          <a:stretch/>
        </p:blipFill>
        <p:spPr bwMode="auto">
          <a:xfrm>
            <a:off x="8093592" y="5506426"/>
            <a:ext cx="1508821" cy="700524"/>
          </a:xfrm>
          <a:prstGeom prst="rect">
            <a:avLst/>
          </a:prstGeom>
          <a:noFill/>
        </p:spPr>
      </p:pic>
      <p:pic>
        <p:nvPicPr>
          <p:cNvPr id="39" name="Picture 10" descr="Image result for helmholtz logo ufz"/>
          <p:cNvPicPr>
            <a:picLocks noChangeAspect="1" noChangeArrowheads="1"/>
          </p:cNvPicPr>
          <p:nvPr/>
        </p:nvPicPr>
        <p:blipFill>
          <a:blip r:embed="rId29"/>
          <a:stretch/>
        </p:blipFill>
        <p:spPr bwMode="auto">
          <a:xfrm>
            <a:off x="6311426" y="5586101"/>
            <a:ext cx="1101714" cy="510461"/>
          </a:xfrm>
          <a:prstGeom prst="rect">
            <a:avLst/>
          </a:prstGeom>
          <a:noFill/>
        </p:spPr>
      </p:pic>
      <p:pic>
        <p:nvPicPr>
          <p:cNvPr id="40" name="Picture 12" descr="Image result for kajo logo slovakia"/>
          <p:cNvPicPr>
            <a:picLocks noChangeAspect="1" noChangeArrowheads="1"/>
          </p:cNvPicPr>
          <p:nvPr/>
        </p:nvPicPr>
        <p:blipFill>
          <a:blip r:embed="rId30"/>
          <a:stretch/>
        </p:blipFill>
        <p:spPr bwMode="auto">
          <a:xfrm>
            <a:off x="4058399" y="2397846"/>
            <a:ext cx="510314" cy="555139"/>
          </a:xfrm>
          <a:prstGeom prst="rect">
            <a:avLst/>
          </a:prstGeom>
          <a:noFill/>
        </p:spPr>
      </p:pic>
      <p:pic>
        <p:nvPicPr>
          <p:cNvPr id="41" name="Picture 14" descr="Image result for logo university of reading"/>
          <p:cNvPicPr>
            <a:picLocks noChangeAspect="1" noChangeArrowheads="1"/>
          </p:cNvPicPr>
          <p:nvPr/>
        </p:nvPicPr>
        <p:blipFill>
          <a:blip r:embed="rId31"/>
          <a:stretch/>
        </p:blipFill>
        <p:spPr bwMode="auto">
          <a:xfrm>
            <a:off x="1906210" y="5495049"/>
            <a:ext cx="862358" cy="280267"/>
          </a:xfrm>
          <a:prstGeom prst="rect">
            <a:avLst/>
          </a:prstGeom>
          <a:noFill/>
        </p:spPr>
      </p:pic>
      <p:pic>
        <p:nvPicPr>
          <p:cNvPr id="42" name="Picture 16" descr="Image result for logo cima foundation"/>
          <p:cNvPicPr>
            <a:picLocks noChangeAspect="1" noChangeArrowheads="1"/>
          </p:cNvPicPr>
          <p:nvPr/>
        </p:nvPicPr>
        <p:blipFill>
          <a:blip r:embed="rId32"/>
          <a:stretch/>
        </p:blipFill>
        <p:spPr bwMode="auto">
          <a:xfrm>
            <a:off x="6879933" y="4017121"/>
            <a:ext cx="498846" cy="583301"/>
          </a:xfrm>
          <a:prstGeom prst="rect">
            <a:avLst/>
          </a:prstGeom>
          <a:noFill/>
        </p:spPr>
      </p:pic>
      <p:pic>
        <p:nvPicPr>
          <p:cNvPr id="43" name="Picture 18" descr="Image result for logo wageningen university"/>
          <p:cNvPicPr>
            <a:picLocks noChangeAspect="1" noChangeArrowheads="1"/>
          </p:cNvPicPr>
          <p:nvPr/>
        </p:nvPicPr>
        <p:blipFill>
          <a:blip r:embed="rId33"/>
          <a:stretch/>
        </p:blipFill>
        <p:spPr bwMode="auto">
          <a:xfrm>
            <a:off x="713413" y="4807366"/>
            <a:ext cx="1379461" cy="224227"/>
          </a:xfrm>
          <a:prstGeom prst="rect">
            <a:avLst/>
          </a:prstGeom>
          <a:noFill/>
        </p:spPr>
      </p:pic>
      <p:pic>
        <p:nvPicPr>
          <p:cNvPr id="44" name="Picture 20" descr="Image result for logo jrc"/>
          <p:cNvPicPr>
            <a:picLocks noChangeAspect="1" noChangeArrowheads="1"/>
          </p:cNvPicPr>
          <p:nvPr/>
        </p:nvPicPr>
        <p:blipFill>
          <a:blip r:embed="rId34"/>
          <a:stretch/>
        </p:blipFill>
        <p:spPr bwMode="auto">
          <a:xfrm>
            <a:off x="675663" y="5478831"/>
            <a:ext cx="693177" cy="298044"/>
          </a:xfrm>
          <a:prstGeom prst="rect">
            <a:avLst/>
          </a:prstGeom>
          <a:noFill/>
        </p:spPr>
      </p:pic>
      <p:pic>
        <p:nvPicPr>
          <p:cNvPr id="45" name="Picture 22" descr="Image result for logo ecmwf"/>
          <p:cNvPicPr>
            <a:picLocks noChangeAspect="1" noChangeArrowheads="1"/>
          </p:cNvPicPr>
          <p:nvPr/>
        </p:nvPicPr>
        <p:blipFill>
          <a:blip r:embed="rId35"/>
          <a:stretch/>
        </p:blipFill>
        <p:spPr bwMode="auto">
          <a:xfrm>
            <a:off x="2735273" y="4679536"/>
            <a:ext cx="1241053" cy="213248"/>
          </a:xfrm>
          <a:prstGeom prst="rect">
            <a:avLst/>
          </a:prstGeom>
          <a:noFill/>
        </p:spPr>
      </p:pic>
      <p:pic>
        <p:nvPicPr>
          <p:cNvPr id="46" name="Picture 24" descr="Image result for logo university geneve"/>
          <p:cNvPicPr>
            <a:picLocks noChangeAspect="1" noChangeArrowheads="1"/>
          </p:cNvPicPr>
          <p:nvPr/>
        </p:nvPicPr>
        <p:blipFill>
          <a:blip r:embed="rId36"/>
          <a:stretch/>
        </p:blipFill>
        <p:spPr bwMode="auto">
          <a:xfrm>
            <a:off x="2968442" y="4975690"/>
            <a:ext cx="988493" cy="356154"/>
          </a:xfrm>
          <a:prstGeom prst="rect">
            <a:avLst/>
          </a:prstGeom>
          <a:noFill/>
        </p:spPr>
      </p:pic>
      <p:pic>
        <p:nvPicPr>
          <p:cNvPr id="47" name="Picture 26" descr="Image result for logo kanton bern"/>
          <p:cNvPicPr>
            <a:picLocks noChangeAspect="1" noChangeArrowheads="1"/>
          </p:cNvPicPr>
          <p:nvPr/>
        </p:nvPicPr>
        <p:blipFill>
          <a:blip r:embed="rId37"/>
          <a:stretch/>
        </p:blipFill>
        <p:spPr bwMode="auto">
          <a:xfrm>
            <a:off x="8790575" y="4758353"/>
            <a:ext cx="2201803" cy="1209244"/>
          </a:xfrm>
          <a:prstGeom prst="rect">
            <a:avLst/>
          </a:prstGeom>
          <a:noFill/>
        </p:spPr>
      </p:pic>
      <p:grpSp>
        <p:nvGrpSpPr>
          <p:cNvPr id="48" name="Gruppieren 45"/>
          <p:cNvGrpSpPr>
            <a:grpSpLocks noChangeAspect="1"/>
          </p:cNvGrpSpPr>
          <p:nvPr/>
        </p:nvGrpSpPr>
        <p:grpSpPr bwMode="auto">
          <a:xfrm>
            <a:off x="5727607" y="5152434"/>
            <a:ext cx="842568" cy="353992"/>
            <a:chOff x="2356407" y="-799431"/>
            <a:chExt cx="3465309" cy="1455896"/>
          </a:xfrm>
        </p:grpSpPr>
        <p:pic>
          <p:nvPicPr>
            <p:cNvPr id="49" name="Picture 28" descr="Image result for logo cnrs lthe"/>
            <p:cNvPicPr>
              <a:picLocks noChangeAspect="1" noChangeArrowheads="1"/>
            </p:cNvPicPr>
            <p:nvPr/>
          </p:nvPicPr>
          <p:blipFill>
            <a:blip r:embed="rId38"/>
            <a:stretch/>
          </p:blipFill>
          <p:spPr bwMode="auto">
            <a:xfrm>
              <a:off x="2356407" y="-799431"/>
              <a:ext cx="1455896" cy="1455896"/>
            </a:xfrm>
            <a:prstGeom prst="rect">
              <a:avLst/>
            </a:prstGeom>
            <a:noFill/>
          </p:spPr>
        </p:pic>
        <p:pic>
          <p:nvPicPr>
            <p:cNvPr id="50" name="Picture 30" descr="Image result for logo cnrs lthe"/>
            <p:cNvPicPr>
              <a:picLocks noChangeAspect="1" noChangeArrowheads="1"/>
            </p:cNvPicPr>
            <p:nvPr/>
          </p:nvPicPr>
          <p:blipFill>
            <a:blip r:embed="rId39"/>
            <a:stretch/>
          </p:blipFill>
          <p:spPr bwMode="auto">
            <a:xfrm>
              <a:off x="3944888" y="-674402"/>
              <a:ext cx="1876828" cy="1193077"/>
            </a:xfrm>
            <a:prstGeom prst="rect">
              <a:avLst/>
            </a:prstGeom>
            <a:noFill/>
          </p:spPr>
        </p:pic>
      </p:grpSp>
      <p:pic>
        <p:nvPicPr>
          <p:cNvPr id="51" name="Picture 32" descr="Image result for logo universite sophia antipolis"/>
          <p:cNvPicPr>
            <a:picLocks noChangeAspect="1" noChangeArrowheads="1"/>
          </p:cNvPicPr>
          <p:nvPr/>
        </p:nvPicPr>
        <p:blipFill>
          <a:blip r:embed="rId40"/>
          <a:stretch/>
        </p:blipFill>
        <p:spPr bwMode="auto">
          <a:xfrm>
            <a:off x="3151361" y="5379253"/>
            <a:ext cx="654914" cy="422526"/>
          </a:xfrm>
          <a:prstGeom prst="rect">
            <a:avLst/>
          </a:prstGeom>
          <a:noFill/>
        </p:spPr>
      </p:pic>
      <p:pic>
        <p:nvPicPr>
          <p:cNvPr id="52" name="Picture 34" descr="Image result for logo sdis corse"/>
          <p:cNvPicPr>
            <a:picLocks noChangeAspect="1" noChangeArrowheads="1"/>
          </p:cNvPicPr>
          <p:nvPr/>
        </p:nvPicPr>
        <p:blipFill>
          <a:blip r:embed="rId41"/>
          <a:stretch/>
        </p:blipFill>
        <p:spPr bwMode="auto">
          <a:xfrm>
            <a:off x="8462305" y="4481411"/>
            <a:ext cx="1851349" cy="333243"/>
          </a:xfrm>
          <a:prstGeom prst="rect">
            <a:avLst/>
          </a:prstGeom>
          <a:noFill/>
        </p:spPr>
      </p:pic>
      <p:pic>
        <p:nvPicPr>
          <p:cNvPr id="53" name="Picture 36" descr="Image result for logo sant anna"/>
          <p:cNvPicPr>
            <a:picLocks noChangeAspect="1" noChangeArrowheads="1"/>
          </p:cNvPicPr>
          <p:nvPr/>
        </p:nvPicPr>
        <p:blipFill>
          <a:blip r:embed="rId42"/>
          <a:stretch/>
        </p:blipFill>
        <p:spPr bwMode="auto">
          <a:xfrm>
            <a:off x="4737738" y="3946260"/>
            <a:ext cx="1252714" cy="349857"/>
          </a:xfrm>
          <a:prstGeom prst="rect">
            <a:avLst/>
          </a:prstGeom>
          <a:noFill/>
        </p:spPr>
      </p:pic>
      <p:pic>
        <p:nvPicPr>
          <p:cNvPr id="54" name="Picture 38" descr="Image result for logo comune di genova"/>
          <p:cNvPicPr>
            <a:picLocks noChangeAspect="1" noChangeArrowheads="1"/>
          </p:cNvPicPr>
          <p:nvPr/>
        </p:nvPicPr>
        <p:blipFill>
          <a:blip r:embed="rId43"/>
          <a:stretch/>
        </p:blipFill>
        <p:spPr bwMode="auto">
          <a:xfrm>
            <a:off x="7752369" y="4823604"/>
            <a:ext cx="1117582" cy="755942"/>
          </a:xfrm>
          <a:prstGeom prst="rect">
            <a:avLst/>
          </a:prstGeom>
          <a:noFill/>
        </p:spPr>
      </p:pic>
      <p:pic>
        <p:nvPicPr>
          <p:cNvPr id="55" name="Picture 40" descr="Image result for logo arpal"/>
          <p:cNvPicPr>
            <a:picLocks noChangeAspect="1" noChangeArrowheads="1"/>
          </p:cNvPicPr>
          <p:nvPr/>
        </p:nvPicPr>
        <p:blipFill>
          <a:blip r:embed="rId44"/>
          <a:stretch/>
        </p:blipFill>
        <p:spPr bwMode="auto">
          <a:xfrm>
            <a:off x="9861603" y="5460357"/>
            <a:ext cx="511567" cy="655129"/>
          </a:xfrm>
          <a:prstGeom prst="rect">
            <a:avLst/>
          </a:prstGeom>
          <a:noFill/>
        </p:spPr>
      </p:pic>
      <p:pic>
        <p:nvPicPr>
          <p:cNvPr id="56" name="Picture 42" descr="Image result for logo cfr "/>
          <p:cNvPicPr>
            <a:picLocks noChangeAspect="1" noChangeArrowheads="1"/>
          </p:cNvPicPr>
          <p:nvPr/>
        </p:nvPicPr>
        <p:blipFill>
          <a:blip r:embed="rId45"/>
          <a:stretch/>
        </p:blipFill>
        <p:spPr bwMode="auto">
          <a:xfrm>
            <a:off x="753659" y="4036930"/>
            <a:ext cx="640636" cy="443045"/>
          </a:xfrm>
          <a:prstGeom prst="rect">
            <a:avLst/>
          </a:prstGeom>
          <a:noFill/>
        </p:spPr>
      </p:pic>
      <p:pic>
        <p:nvPicPr>
          <p:cNvPr id="57" name="Picture 44" descr="Image result for logo crahi upc"/>
          <p:cNvPicPr>
            <a:picLocks noChangeAspect="1" noChangeArrowheads="1"/>
          </p:cNvPicPr>
          <p:nvPr/>
        </p:nvPicPr>
        <p:blipFill>
          <a:blip r:embed="rId46"/>
          <a:stretch/>
        </p:blipFill>
        <p:spPr bwMode="auto">
          <a:xfrm>
            <a:off x="4881007" y="4496350"/>
            <a:ext cx="797512" cy="344250"/>
          </a:xfrm>
          <a:prstGeom prst="rect">
            <a:avLst/>
          </a:prstGeom>
          <a:noFill/>
        </p:spPr>
      </p:pic>
      <p:pic>
        <p:nvPicPr>
          <p:cNvPr id="58" name="Picture 46" descr="Image result for logo departament d'interior catalunya"/>
          <p:cNvPicPr>
            <a:picLocks noChangeAspect="1" noChangeArrowheads="1"/>
          </p:cNvPicPr>
          <p:nvPr/>
        </p:nvPicPr>
        <p:blipFill>
          <a:blip r:embed="rId47"/>
          <a:stretch/>
        </p:blipFill>
        <p:spPr bwMode="auto">
          <a:xfrm>
            <a:off x="7988825" y="3248456"/>
            <a:ext cx="2030113" cy="335248"/>
          </a:xfrm>
          <a:prstGeom prst="rect">
            <a:avLst/>
          </a:prstGeom>
          <a:noFill/>
        </p:spPr>
      </p:pic>
      <p:pic>
        <p:nvPicPr>
          <p:cNvPr id="59" name="Picture 48" descr="Image result for logo l'agua agencia catalana"/>
          <p:cNvPicPr>
            <a:picLocks noChangeAspect="1" noChangeArrowheads="1"/>
          </p:cNvPicPr>
          <p:nvPr/>
        </p:nvPicPr>
        <p:blipFill>
          <a:blip r:embed="rId48"/>
          <a:stretch/>
        </p:blipFill>
        <p:spPr bwMode="auto">
          <a:xfrm>
            <a:off x="7842954" y="4039238"/>
            <a:ext cx="1583013" cy="436911"/>
          </a:xfrm>
          <a:prstGeom prst="rect">
            <a:avLst/>
          </a:prstGeom>
          <a:noFill/>
        </p:spPr>
      </p:pic>
      <p:pic>
        <p:nvPicPr>
          <p:cNvPr id="60" name="Grafik 57"/>
          <p:cNvPicPr>
            <a:picLocks noChangeAspect="1"/>
          </p:cNvPicPr>
          <p:nvPr/>
        </p:nvPicPr>
        <p:blipFill>
          <a:blip r:embed="rId49"/>
          <a:stretch/>
        </p:blipFill>
        <p:spPr bwMode="auto">
          <a:xfrm>
            <a:off x="10894713" y="5218894"/>
            <a:ext cx="656725" cy="838232"/>
          </a:xfrm>
          <a:prstGeom prst="rect">
            <a:avLst/>
          </a:prstGeom>
        </p:spPr>
      </p:pic>
      <p:pic>
        <p:nvPicPr>
          <p:cNvPr id="61" name="Picture 52" descr="Image result for logo de medio ambiente ordenacion territorio"/>
          <p:cNvPicPr>
            <a:picLocks noChangeAspect="1" noChangeArrowheads="1"/>
          </p:cNvPicPr>
          <p:nvPr/>
        </p:nvPicPr>
        <p:blipFill>
          <a:blip r:embed="rId50"/>
          <a:stretch/>
        </p:blipFill>
        <p:spPr bwMode="auto">
          <a:xfrm>
            <a:off x="10552546" y="4051370"/>
            <a:ext cx="860083" cy="860083"/>
          </a:xfrm>
          <a:prstGeom prst="rect">
            <a:avLst/>
          </a:prstGeom>
          <a:noFill/>
        </p:spPr>
      </p:pic>
      <p:grpSp>
        <p:nvGrpSpPr>
          <p:cNvPr id="62" name="Group 31"/>
          <p:cNvGrpSpPr>
            <a:grpSpLocks noChangeAspect="1"/>
          </p:cNvGrpSpPr>
          <p:nvPr/>
        </p:nvGrpSpPr>
        <p:grpSpPr bwMode="auto">
          <a:xfrm>
            <a:off x="2116295" y="3301027"/>
            <a:ext cx="1549725" cy="197384"/>
            <a:chOff x="930" y="2568"/>
            <a:chExt cx="3855" cy="491"/>
          </a:xfrm>
        </p:grpSpPr>
        <p:sp>
          <p:nvSpPr>
            <p:cNvPr id="63" name="AutoShape 30"/>
            <p:cNvSpPr>
              <a:spLocks noChangeAspect="1" noChangeArrowheads="1" noTextEdit="1"/>
            </p:cNvSpPr>
            <p:nvPr/>
          </p:nvSpPr>
          <p:spPr bwMode="auto">
            <a:xfrm>
              <a:off x="930" y="2568"/>
              <a:ext cx="3855" cy="49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4" name="Freeform 32"/>
            <p:cNvSpPr>
              <a:spLocks noEditPoints="1"/>
            </p:cNvSpPr>
            <p:nvPr/>
          </p:nvSpPr>
          <p:spPr bwMode="auto">
            <a:xfrm>
              <a:off x="998" y="2568"/>
              <a:ext cx="3786" cy="293"/>
            </a:xfrm>
            <a:custGeom>
              <a:avLst/>
              <a:gdLst>
                <a:gd name="T0" fmla="*/ 0 w 18936"/>
                <a:gd name="T1" fmla="*/ 0 h 1467"/>
                <a:gd name="T2" fmla="*/ 0 w 18936"/>
                <a:gd name="T3" fmla="*/ 0 h 1467"/>
                <a:gd name="T4" fmla="*/ 0 w 18936"/>
                <a:gd name="T5" fmla="*/ 0 h 1467"/>
                <a:gd name="T6" fmla="*/ 0 w 18936"/>
                <a:gd name="T7" fmla="*/ 0 h 1467"/>
                <a:gd name="T8" fmla="*/ 0 w 18936"/>
                <a:gd name="T9" fmla="*/ 0 h 1467"/>
                <a:gd name="T10" fmla="*/ 0 w 18936"/>
                <a:gd name="T11" fmla="*/ 0 h 1467"/>
                <a:gd name="T12" fmla="*/ 0 w 18936"/>
                <a:gd name="T13" fmla="*/ 0 h 1467"/>
                <a:gd name="T14" fmla="*/ 0 w 18936"/>
                <a:gd name="T15" fmla="*/ 0 h 1467"/>
                <a:gd name="T16" fmla="*/ 0 w 18936"/>
                <a:gd name="T17" fmla="*/ 0 h 1467"/>
                <a:gd name="T18" fmla="*/ 0 w 18936"/>
                <a:gd name="T19" fmla="*/ 0 h 1467"/>
                <a:gd name="T20" fmla="*/ 0 w 18936"/>
                <a:gd name="T21" fmla="*/ 0 h 1467"/>
                <a:gd name="T22" fmla="*/ 0 w 18936"/>
                <a:gd name="T23" fmla="*/ 0 h 1467"/>
                <a:gd name="T24" fmla="*/ 0 w 18936"/>
                <a:gd name="T25" fmla="*/ 0 h 1467"/>
                <a:gd name="T26" fmla="*/ 0 w 18936"/>
                <a:gd name="T27" fmla="*/ 0 h 1467"/>
                <a:gd name="T28" fmla="*/ 0 w 18936"/>
                <a:gd name="T29" fmla="*/ 0 h 1467"/>
                <a:gd name="T30" fmla="*/ 0 w 18936"/>
                <a:gd name="T31" fmla="*/ 0 h 1467"/>
                <a:gd name="T32" fmla="*/ 0 w 18936"/>
                <a:gd name="T33" fmla="*/ 0 h 1467"/>
                <a:gd name="T34" fmla="*/ 0 w 18936"/>
                <a:gd name="T35" fmla="*/ 0 h 1467"/>
                <a:gd name="T36" fmla="*/ 0 w 18936"/>
                <a:gd name="T37" fmla="*/ 0 h 1467"/>
                <a:gd name="T38" fmla="*/ 0 w 18936"/>
                <a:gd name="T39" fmla="*/ 0 h 1467"/>
                <a:gd name="T40" fmla="*/ 0 w 18936"/>
                <a:gd name="T41" fmla="*/ 0 h 1467"/>
                <a:gd name="T42" fmla="*/ 0 w 18936"/>
                <a:gd name="T43" fmla="*/ 0 h 1467"/>
                <a:gd name="T44" fmla="*/ 0 w 18936"/>
                <a:gd name="T45" fmla="*/ 0 h 1467"/>
                <a:gd name="T46" fmla="*/ 0 w 18936"/>
                <a:gd name="T47" fmla="*/ 0 h 1467"/>
                <a:gd name="T48" fmla="*/ 0 w 18936"/>
                <a:gd name="T49" fmla="*/ 0 h 1467"/>
                <a:gd name="T50" fmla="*/ 0 w 18936"/>
                <a:gd name="T51" fmla="*/ 0 h 1467"/>
                <a:gd name="T52" fmla="*/ 0 w 18936"/>
                <a:gd name="T53" fmla="*/ 0 h 1467"/>
                <a:gd name="T54" fmla="*/ 0 w 18936"/>
                <a:gd name="T55" fmla="*/ 0 h 1467"/>
                <a:gd name="T56" fmla="*/ 0 w 18936"/>
                <a:gd name="T57" fmla="*/ 0 h 1467"/>
                <a:gd name="T58" fmla="*/ 1 w 18936"/>
                <a:gd name="T59" fmla="*/ 0 h 1467"/>
                <a:gd name="T60" fmla="*/ 1 w 18936"/>
                <a:gd name="T61" fmla="*/ 0 h 1467"/>
                <a:gd name="T62" fmla="*/ 1 w 18936"/>
                <a:gd name="T63" fmla="*/ 0 h 1467"/>
                <a:gd name="T64" fmla="*/ 1 w 18936"/>
                <a:gd name="T65" fmla="*/ 0 h 1467"/>
                <a:gd name="T66" fmla="*/ 1 w 18936"/>
                <a:gd name="T67" fmla="*/ 0 h 1467"/>
                <a:gd name="T68" fmla="*/ 1 w 18936"/>
                <a:gd name="T69" fmla="*/ 0 h 1467"/>
                <a:gd name="T70" fmla="*/ 1 w 18936"/>
                <a:gd name="T71" fmla="*/ 0 h 1467"/>
                <a:gd name="T72" fmla="*/ 1 w 18936"/>
                <a:gd name="T73" fmla="*/ 0 h 1467"/>
                <a:gd name="T74" fmla="*/ 1 w 18936"/>
                <a:gd name="T75" fmla="*/ 0 h 1467"/>
                <a:gd name="T76" fmla="*/ 1 w 18936"/>
                <a:gd name="T77" fmla="*/ 0 h 1467"/>
                <a:gd name="T78" fmla="*/ 1 w 18936"/>
                <a:gd name="T79" fmla="*/ 0 h 1467"/>
                <a:gd name="T80" fmla="*/ 1 w 18936"/>
                <a:gd name="T81" fmla="*/ 0 h 1467"/>
                <a:gd name="T82" fmla="*/ 1 w 18936"/>
                <a:gd name="T83" fmla="*/ 0 h 1467"/>
                <a:gd name="T84" fmla="*/ 1 w 18936"/>
                <a:gd name="T85" fmla="*/ 0 h 1467"/>
                <a:gd name="T86" fmla="*/ 1 w 18936"/>
                <a:gd name="T87" fmla="*/ 0 h 1467"/>
                <a:gd name="T88" fmla="*/ 1 w 18936"/>
                <a:gd name="T89" fmla="*/ 0 h 1467"/>
                <a:gd name="T90" fmla="*/ 1 w 18936"/>
                <a:gd name="T91" fmla="*/ 0 h 1467"/>
                <a:gd name="T92" fmla="*/ 1 w 18936"/>
                <a:gd name="T93" fmla="*/ 0 h 1467"/>
                <a:gd name="T94" fmla="*/ 1 w 18936"/>
                <a:gd name="T95" fmla="*/ 0 h 1467"/>
                <a:gd name="T96" fmla="*/ 1 w 18936"/>
                <a:gd name="T97" fmla="*/ 0 h 1467"/>
                <a:gd name="T98" fmla="*/ 1 w 18936"/>
                <a:gd name="T99" fmla="*/ 0 h 1467"/>
                <a:gd name="T100" fmla="*/ 1 w 18936"/>
                <a:gd name="T101" fmla="*/ 0 h 1467"/>
                <a:gd name="T102" fmla="*/ 1 w 18936"/>
                <a:gd name="T103" fmla="*/ 0 h 1467"/>
                <a:gd name="T104" fmla="*/ 1 w 18936"/>
                <a:gd name="T105" fmla="*/ 0 h 1467"/>
                <a:gd name="T106" fmla="*/ 1 w 18936"/>
                <a:gd name="T107" fmla="*/ 0 h 1467"/>
                <a:gd name="T108" fmla="*/ 1 w 18936"/>
                <a:gd name="T109" fmla="*/ 0 h 1467"/>
                <a:gd name="T110" fmla="*/ 1 w 18936"/>
                <a:gd name="T111" fmla="*/ 0 h 1467"/>
                <a:gd name="T112" fmla="*/ 1 w 18936"/>
                <a:gd name="T113" fmla="*/ 0 h 1467"/>
                <a:gd name="T114" fmla="*/ 1 w 18936"/>
                <a:gd name="T115" fmla="*/ 0 h 1467"/>
                <a:gd name="T116" fmla="*/ 1 w 18936"/>
                <a:gd name="T117" fmla="*/ 0 h 1467"/>
                <a:gd name="T118" fmla="*/ 1 w 18936"/>
                <a:gd name="T119" fmla="*/ 0 h 1467"/>
                <a:gd name="T120" fmla="*/ 1 w 18936"/>
                <a:gd name="T121" fmla="*/ 0 h 14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36"/>
                <a:gd name="T184" fmla="*/ 0 h 1467"/>
                <a:gd name="T185" fmla="*/ 18936 w 18936"/>
                <a:gd name="T186" fmla="*/ 1467 h 14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36" h="1467" extrusionOk="0">
                  <a:moveTo>
                    <a:pt x="1514" y="1202"/>
                  </a:moveTo>
                  <a:lnTo>
                    <a:pt x="1495" y="1231"/>
                  </a:lnTo>
                  <a:lnTo>
                    <a:pt x="1474" y="1259"/>
                  </a:lnTo>
                  <a:lnTo>
                    <a:pt x="1451" y="1285"/>
                  </a:lnTo>
                  <a:lnTo>
                    <a:pt x="1427" y="1310"/>
                  </a:lnTo>
                  <a:lnTo>
                    <a:pt x="1402" y="1333"/>
                  </a:lnTo>
                  <a:lnTo>
                    <a:pt x="1374" y="1356"/>
                  </a:lnTo>
                  <a:lnTo>
                    <a:pt x="1345" y="1375"/>
                  </a:lnTo>
                  <a:lnTo>
                    <a:pt x="1314" y="1394"/>
                  </a:lnTo>
                  <a:lnTo>
                    <a:pt x="1283" y="1411"/>
                  </a:lnTo>
                  <a:lnTo>
                    <a:pt x="1250" y="1426"/>
                  </a:lnTo>
                  <a:lnTo>
                    <a:pt x="1233" y="1431"/>
                  </a:lnTo>
                  <a:lnTo>
                    <a:pt x="1216" y="1438"/>
                  </a:lnTo>
                  <a:lnTo>
                    <a:pt x="1198" y="1443"/>
                  </a:lnTo>
                  <a:lnTo>
                    <a:pt x="1181" y="1449"/>
                  </a:lnTo>
                  <a:lnTo>
                    <a:pt x="1163" y="1453"/>
                  </a:lnTo>
                  <a:lnTo>
                    <a:pt x="1145" y="1457"/>
                  </a:lnTo>
                  <a:lnTo>
                    <a:pt x="1126" y="1460"/>
                  </a:lnTo>
                  <a:lnTo>
                    <a:pt x="1108" y="1462"/>
                  </a:lnTo>
                  <a:lnTo>
                    <a:pt x="1090" y="1465"/>
                  </a:lnTo>
                  <a:lnTo>
                    <a:pt x="1070" y="1466"/>
                  </a:lnTo>
                  <a:lnTo>
                    <a:pt x="1051" y="1467"/>
                  </a:lnTo>
                  <a:lnTo>
                    <a:pt x="1032" y="1467"/>
                  </a:lnTo>
                  <a:lnTo>
                    <a:pt x="555" y="1467"/>
                  </a:lnTo>
                  <a:lnTo>
                    <a:pt x="526" y="1467"/>
                  </a:lnTo>
                  <a:lnTo>
                    <a:pt x="498" y="1465"/>
                  </a:lnTo>
                  <a:lnTo>
                    <a:pt x="471" y="1461"/>
                  </a:lnTo>
                  <a:lnTo>
                    <a:pt x="443" y="1457"/>
                  </a:lnTo>
                  <a:lnTo>
                    <a:pt x="416" y="1451"/>
                  </a:lnTo>
                  <a:lnTo>
                    <a:pt x="390" y="1444"/>
                  </a:lnTo>
                  <a:lnTo>
                    <a:pt x="363" y="1435"/>
                  </a:lnTo>
                  <a:lnTo>
                    <a:pt x="338" y="1426"/>
                  </a:lnTo>
                  <a:lnTo>
                    <a:pt x="314" y="1415"/>
                  </a:lnTo>
                  <a:lnTo>
                    <a:pt x="290" y="1404"/>
                  </a:lnTo>
                  <a:lnTo>
                    <a:pt x="267" y="1391"/>
                  </a:lnTo>
                  <a:lnTo>
                    <a:pt x="244" y="1378"/>
                  </a:lnTo>
                  <a:lnTo>
                    <a:pt x="222" y="1363"/>
                  </a:lnTo>
                  <a:lnTo>
                    <a:pt x="202" y="1347"/>
                  </a:lnTo>
                  <a:lnTo>
                    <a:pt x="181" y="1331"/>
                  </a:lnTo>
                  <a:lnTo>
                    <a:pt x="162" y="1313"/>
                  </a:lnTo>
                  <a:lnTo>
                    <a:pt x="144" y="1294"/>
                  </a:lnTo>
                  <a:lnTo>
                    <a:pt x="126" y="1276"/>
                  </a:lnTo>
                  <a:lnTo>
                    <a:pt x="110" y="1255"/>
                  </a:lnTo>
                  <a:lnTo>
                    <a:pt x="95" y="1235"/>
                  </a:lnTo>
                  <a:lnTo>
                    <a:pt x="80" y="1214"/>
                  </a:lnTo>
                  <a:lnTo>
                    <a:pt x="67" y="1192"/>
                  </a:lnTo>
                  <a:lnTo>
                    <a:pt x="55" y="1169"/>
                  </a:lnTo>
                  <a:lnTo>
                    <a:pt x="43" y="1146"/>
                  </a:lnTo>
                  <a:lnTo>
                    <a:pt x="33" y="1122"/>
                  </a:lnTo>
                  <a:lnTo>
                    <a:pt x="25" y="1098"/>
                  </a:lnTo>
                  <a:lnTo>
                    <a:pt x="18" y="1073"/>
                  </a:lnTo>
                  <a:lnTo>
                    <a:pt x="12" y="1048"/>
                  </a:lnTo>
                  <a:lnTo>
                    <a:pt x="7" y="1021"/>
                  </a:lnTo>
                  <a:lnTo>
                    <a:pt x="3" y="995"/>
                  </a:lnTo>
                  <a:lnTo>
                    <a:pt x="1" y="968"/>
                  </a:lnTo>
                  <a:lnTo>
                    <a:pt x="0" y="941"/>
                  </a:lnTo>
                  <a:lnTo>
                    <a:pt x="230" y="941"/>
                  </a:lnTo>
                  <a:lnTo>
                    <a:pt x="230" y="957"/>
                  </a:lnTo>
                  <a:lnTo>
                    <a:pt x="231" y="972"/>
                  </a:lnTo>
                  <a:lnTo>
                    <a:pt x="233" y="988"/>
                  </a:lnTo>
                  <a:lnTo>
                    <a:pt x="236" y="1003"/>
                  </a:lnTo>
                  <a:lnTo>
                    <a:pt x="239" y="1018"/>
                  </a:lnTo>
                  <a:lnTo>
                    <a:pt x="244" y="1033"/>
                  </a:lnTo>
                  <a:lnTo>
                    <a:pt x="249" y="1048"/>
                  </a:lnTo>
                  <a:lnTo>
                    <a:pt x="255" y="1061"/>
                  </a:lnTo>
                  <a:lnTo>
                    <a:pt x="261" y="1075"/>
                  </a:lnTo>
                  <a:lnTo>
                    <a:pt x="268" y="1088"/>
                  </a:lnTo>
                  <a:lnTo>
                    <a:pt x="277" y="1101"/>
                  </a:lnTo>
                  <a:lnTo>
                    <a:pt x="285" y="1114"/>
                  </a:lnTo>
                  <a:lnTo>
                    <a:pt x="293" y="1125"/>
                  </a:lnTo>
                  <a:lnTo>
                    <a:pt x="303" y="1137"/>
                  </a:lnTo>
                  <a:lnTo>
                    <a:pt x="314" y="1148"/>
                  </a:lnTo>
                  <a:lnTo>
                    <a:pt x="325" y="1160"/>
                  </a:lnTo>
                  <a:lnTo>
                    <a:pt x="336" y="1170"/>
                  </a:lnTo>
                  <a:lnTo>
                    <a:pt x="348" y="1179"/>
                  </a:lnTo>
                  <a:lnTo>
                    <a:pt x="360" y="1188"/>
                  </a:lnTo>
                  <a:lnTo>
                    <a:pt x="373" y="1197"/>
                  </a:lnTo>
                  <a:lnTo>
                    <a:pt x="386" y="1205"/>
                  </a:lnTo>
                  <a:lnTo>
                    <a:pt x="399" y="1212"/>
                  </a:lnTo>
                  <a:lnTo>
                    <a:pt x="414" y="1219"/>
                  </a:lnTo>
                  <a:lnTo>
                    <a:pt x="428" y="1226"/>
                  </a:lnTo>
                  <a:lnTo>
                    <a:pt x="443" y="1230"/>
                  </a:lnTo>
                  <a:lnTo>
                    <a:pt x="457" y="1236"/>
                  </a:lnTo>
                  <a:lnTo>
                    <a:pt x="473" y="1239"/>
                  </a:lnTo>
                  <a:lnTo>
                    <a:pt x="489" y="1243"/>
                  </a:lnTo>
                  <a:lnTo>
                    <a:pt x="505" y="1246"/>
                  </a:lnTo>
                  <a:lnTo>
                    <a:pt x="521" y="1247"/>
                  </a:lnTo>
                  <a:lnTo>
                    <a:pt x="538" y="1249"/>
                  </a:lnTo>
                  <a:lnTo>
                    <a:pt x="555" y="1250"/>
                  </a:lnTo>
                  <a:lnTo>
                    <a:pt x="577" y="1249"/>
                  </a:lnTo>
                  <a:lnTo>
                    <a:pt x="599" y="1246"/>
                  </a:lnTo>
                  <a:lnTo>
                    <a:pt x="621" y="1243"/>
                  </a:lnTo>
                  <a:lnTo>
                    <a:pt x="642" y="1238"/>
                  </a:lnTo>
                  <a:lnTo>
                    <a:pt x="662" y="1233"/>
                  </a:lnTo>
                  <a:lnTo>
                    <a:pt x="683" y="1225"/>
                  </a:lnTo>
                  <a:lnTo>
                    <a:pt x="702" y="1217"/>
                  </a:lnTo>
                  <a:lnTo>
                    <a:pt x="720" y="1206"/>
                  </a:lnTo>
                  <a:lnTo>
                    <a:pt x="738" y="1196"/>
                  </a:lnTo>
                  <a:lnTo>
                    <a:pt x="755" y="1184"/>
                  </a:lnTo>
                  <a:lnTo>
                    <a:pt x="771" y="1171"/>
                  </a:lnTo>
                  <a:lnTo>
                    <a:pt x="786" y="1157"/>
                  </a:lnTo>
                  <a:lnTo>
                    <a:pt x="801" y="1142"/>
                  </a:lnTo>
                  <a:lnTo>
                    <a:pt x="814" y="1128"/>
                  </a:lnTo>
                  <a:lnTo>
                    <a:pt x="826" y="1110"/>
                  </a:lnTo>
                  <a:lnTo>
                    <a:pt x="837" y="1094"/>
                  </a:lnTo>
                  <a:lnTo>
                    <a:pt x="1337" y="265"/>
                  </a:lnTo>
                  <a:lnTo>
                    <a:pt x="1356" y="236"/>
                  </a:lnTo>
                  <a:lnTo>
                    <a:pt x="1376" y="209"/>
                  </a:lnTo>
                  <a:lnTo>
                    <a:pt x="1399" y="182"/>
                  </a:lnTo>
                  <a:lnTo>
                    <a:pt x="1423" y="157"/>
                  </a:lnTo>
                  <a:lnTo>
                    <a:pt x="1450" y="134"/>
                  </a:lnTo>
                  <a:lnTo>
                    <a:pt x="1478" y="112"/>
                  </a:lnTo>
                  <a:lnTo>
                    <a:pt x="1507" y="91"/>
                  </a:lnTo>
                  <a:lnTo>
                    <a:pt x="1537" y="73"/>
                  </a:lnTo>
                  <a:lnTo>
                    <a:pt x="1568" y="57"/>
                  </a:lnTo>
                  <a:lnTo>
                    <a:pt x="1601" y="42"/>
                  </a:lnTo>
                  <a:lnTo>
                    <a:pt x="1617" y="35"/>
                  </a:lnTo>
                  <a:lnTo>
                    <a:pt x="1635" y="30"/>
                  </a:lnTo>
                  <a:lnTo>
                    <a:pt x="1652" y="24"/>
                  </a:lnTo>
                  <a:lnTo>
                    <a:pt x="1670" y="19"/>
                  </a:lnTo>
                  <a:lnTo>
                    <a:pt x="1688" y="15"/>
                  </a:lnTo>
                  <a:lnTo>
                    <a:pt x="1707" y="11"/>
                  </a:lnTo>
                  <a:lnTo>
                    <a:pt x="1725" y="8"/>
                  </a:lnTo>
                  <a:lnTo>
                    <a:pt x="1743" y="5"/>
                  </a:lnTo>
                  <a:lnTo>
                    <a:pt x="1762" y="2"/>
                  </a:lnTo>
                  <a:lnTo>
                    <a:pt x="1781" y="1"/>
                  </a:lnTo>
                  <a:lnTo>
                    <a:pt x="1799" y="0"/>
                  </a:lnTo>
                  <a:lnTo>
                    <a:pt x="1819" y="0"/>
                  </a:lnTo>
                  <a:lnTo>
                    <a:pt x="2297" y="0"/>
                  </a:lnTo>
                  <a:lnTo>
                    <a:pt x="2325" y="1"/>
                  </a:lnTo>
                  <a:lnTo>
                    <a:pt x="2353" y="2"/>
                  </a:lnTo>
                  <a:lnTo>
                    <a:pt x="2381" y="6"/>
                  </a:lnTo>
                  <a:lnTo>
                    <a:pt x="2408" y="10"/>
                  </a:lnTo>
                  <a:lnTo>
                    <a:pt x="2435" y="17"/>
                  </a:lnTo>
                  <a:lnTo>
                    <a:pt x="2462" y="24"/>
                  </a:lnTo>
                  <a:lnTo>
                    <a:pt x="2487" y="32"/>
                  </a:lnTo>
                  <a:lnTo>
                    <a:pt x="2512" y="41"/>
                  </a:lnTo>
                  <a:lnTo>
                    <a:pt x="2537" y="51"/>
                  </a:lnTo>
                  <a:lnTo>
                    <a:pt x="2561" y="64"/>
                  </a:lnTo>
                  <a:lnTo>
                    <a:pt x="2584" y="77"/>
                  </a:lnTo>
                  <a:lnTo>
                    <a:pt x="2606" y="90"/>
                  </a:lnTo>
                  <a:lnTo>
                    <a:pt x="2628" y="105"/>
                  </a:lnTo>
                  <a:lnTo>
                    <a:pt x="2650" y="120"/>
                  </a:lnTo>
                  <a:lnTo>
                    <a:pt x="2669" y="137"/>
                  </a:lnTo>
                  <a:lnTo>
                    <a:pt x="2688" y="154"/>
                  </a:lnTo>
                  <a:lnTo>
                    <a:pt x="2706" y="173"/>
                  </a:lnTo>
                  <a:lnTo>
                    <a:pt x="2725" y="192"/>
                  </a:lnTo>
                  <a:lnTo>
                    <a:pt x="2741" y="211"/>
                  </a:lnTo>
                  <a:lnTo>
                    <a:pt x="2756" y="232"/>
                  </a:lnTo>
                  <a:lnTo>
                    <a:pt x="2770" y="254"/>
                  </a:lnTo>
                  <a:lnTo>
                    <a:pt x="2784" y="275"/>
                  </a:lnTo>
                  <a:lnTo>
                    <a:pt x="2797" y="298"/>
                  </a:lnTo>
                  <a:lnTo>
                    <a:pt x="2808" y="321"/>
                  </a:lnTo>
                  <a:lnTo>
                    <a:pt x="2817" y="345"/>
                  </a:lnTo>
                  <a:lnTo>
                    <a:pt x="2826" y="370"/>
                  </a:lnTo>
                  <a:lnTo>
                    <a:pt x="2834" y="395"/>
                  </a:lnTo>
                  <a:lnTo>
                    <a:pt x="2840" y="420"/>
                  </a:lnTo>
                  <a:lnTo>
                    <a:pt x="2845" y="447"/>
                  </a:lnTo>
                  <a:lnTo>
                    <a:pt x="2849" y="473"/>
                  </a:lnTo>
                  <a:lnTo>
                    <a:pt x="2850" y="499"/>
                  </a:lnTo>
                  <a:lnTo>
                    <a:pt x="2851" y="527"/>
                  </a:lnTo>
                  <a:lnTo>
                    <a:pt x="2622" y="527"/>
                  </a:lnTo>
                  <a:lnTo>
                    <a:pt x="2621" y="511"/>
                  </a:lnTo>
                  <a:lnTo>
                    <a:pt x="2620" y="495"/>
                  </a:lnTo>
                  <a:lnTo>
                    <a:pt x="2617" y="480"/>
                  </a:lnTo>
                  <a:lnTo>
                    <a:pt x="2615" y="464"/>
                  </a:lnTo>
                  <a:lnTo>
                    <a:pt x="2611" y="449"/>
                  </a:lnTo>
                  <a:lnTo>
                    <a:pt x="2606" y="434"/>
                  </a:lnTo>
                  <a:lnTo>
                    <a:pt x="2602" y="420"/>
                  </a:lnTo>
                  <a:lnTo>
                    <a:pt x="2596" y="407"/>
                  </a:lnTo>
                  <a:lnTo>
                    <a:pt x="2590" y="393"/>
                  </a:lnTo>
                  <a:lnTo>
                    <a:pt x="2582" y="379"/>
                  </a:lnTo>
                  <a:lnTo>
                    <a:pt x="2574" y="367"/>
                  </a:lnTo>
                  <a:lnTo>
                    <a:pt x="2566" y="354"/>
                  </a:lnTo>
                  <a:lnTo>
                    <a:pt x="2557" y="342"/>
                  </a:lnTo>
                  <a:lnTo>
                    <a:pt x="2547" y="330"/>
                  </a:lnTo>
                  <a:lnTo>
                    <a:pt x="2537" y="319"/>
                  </a:lnTo>
                  <a:lnTo>
                    <a:pt x="2526" y="308"/>
                  </a:lnTo>
                  <a:lnTo>
                    <a:pt x="2515" y="298"/>
                  </a:lnTo>
                  <a:lnTo>
                    <a:pt x="2503" y="288"/>
                  </a:lnTo>
                  <a:lnTo>
                    <a:pt x="2491" y="279"/>
                  </a:lnTo>
                  <a:lnTo>
                    <a:pt x="2479" y="271"/>
                  </a:lnTo>
                  <a:lnTo>
                    <a:pt x="2466" y="263"/>
                  </a:lnTo>
                  <a:lnTo>
                    <a:pt x="2451" y="255"/>
                  </a:lnTo>
                  <a:lnTo>
                    <a:pt x="2438" y="248"/>
                  </a:lnTo>
                  <a:lnTo>
                    <a:pt x="2423" y="242"/>
                  </a:lnTo>
                  <a:lnTo>
                    <a:pt x="2408" y="236"/>
                  </a:lnTo>
                  <a:lnTo>
                    <a:pt x="2393" y="232"/>
                  </a:lnTo>
                  <a:lnTo>
                    <a:pt x="2378" y="227"/>
                  </a:lnTo>
                  <a:lnTo>
                    <a:pt x="2362" y="224"/>
                  </a:lnTo>
                  <a:lnTo>
                    <a:pt x="2346" y="222"/>
                  </a:lnTo>
                  <a:lnTo>
                    <a:pt x="2329" y="219"/>
                  </a:lnTo>
                  <a:lnTo>
                    <a:pt x="2314" y="218"/>
                  </a:lnTo>
                  <a:lnTo>
                    <a:pt x="2297" y="218"/>
                  </a:lnTo>
                  <a:lnTo>
                    <a:pt x="2274" y="218"/>
                  </a:lnTo>
                  <a:lnTo>
                    <a:pt x="2252" y="220"/>
                  </a:lnTo>
                  <a:lnTo>
                    <a:pt x="2231" y="224"/>
                  </a:lnTo>
                  <a:lnTo>
                    <a:pt x="2209" y="230"/>
                  </a:lnTo>
                  <a:lnTo>
                    <a:pt x="2188" y="235"/>
                  </a:lnTo>
                  <a:lnTo>
                    <a:pt x="2169" y="242"/>
                  </a:lnTo>
                  <a:lnTo>
                    <a:pt x="2150" y="251"/>
                  </a:lnTo>
                  <a:lnTo>
                    <a:pt x="2131" y="260"/>
                  </a:lnTo>
                  <a:lnTo>
                    <a:pt x="2113" y="272"/>
                  </a:lnTo>
                  <a:lnTo>
                    <a:pt x="2096" y="283"/>
                  </a:lnTo>
                  <a:lnTo>
                    <a:pt x="2080" y="296"/>
                  </a:lnTo>
                  <a:lnTo>
                    <a:pt x="2064" y="310"/>
                  </a:lnTo>
                  <a:lnTo>
                    <a:pt x="2050" y="324"/>
                  </a:lnTo>
                  <a:lnTo>
                    <a:pt x="2037" y="340"/>
                  </a:lnTo>
                  <a:lnTo>
                    <a:pt x="2025" y="356"/>
                  </a:lnTo>
                  <a:lnTo>
                    <a:pt x="2014" y="374"/>
                  </a:lnTo>
                  <a:lnTo>
                    <a:pt x="1514" y="1202"/>
                  </a:lnTo>
                  <a:close/>
                  <a:moveTo>
                    <a:pt x="3659" y="1091"/>
                  </a:moveTo>
                  <a:lnTo>
                    <a:pt x="4073" y="1091"/>
                  </a:lnTo>
                  <a:lnTo>
                    <a:pt x="4082" y="1090"/>
                  </a:lnTo>
                  <a:lnTo>
                    <a:pt x="4091" y="1089"/>
                  </a:lnTo>
                  <a:lnTo>
                    <a:pt x="4099" y="1088"/>
                  </a:lnTo>
                  <a:lnTo>
                    <a:pt x="4108" y="1084"/>
                  </a:lnTo>
                  <a:lnTo>
                    <a:pt x="4115" y="1081"/>
                  </a:lnTo>
                  <a:lnTo>
                    <a:pt x="4123" y="1077"/>
                  </a:lnTo>
                  <a:lnTo>
                    <a:pt x="4130" y="1073"/>
                  </a:lnTo>
                  <a:lnTo>
                    <a:pt x="4138" y="1067"/>
                  </a:lnTo>
                  <a:lnTo>
                    <a:pt x="4144" y="1062"/>
                  </a:lnTo>
                  <a:lnTo>
                    <a:pt x="4150" y="1056"/>
                  </a:lnTo>
                  <a:lnTo>
                    <a:pt x="4156" y="1050"/>
                  </a:lnTo>
                  <a:lnTo>
                    <a:pt x="4161" y="1043"/>
                  </a:lnTo>
                  <a:lnTo>
                    <a:pt x="4164" y="1035"/>
                  </a:lnTo>
                  <a:lnTo>
                    <a:pt x="4168" y="1028"/>
                  </a:lnTo>
                  <a:lnTo>
                    <a:pt x="4171" y="1020"/>
                  </a:lnTo>
                  <a:lnTo>
                    <a:pt x="4174" y="1012"/>
                  </a:lnTo>
                  <a:lnTo>
                    <a:pt x="4191" y="933"/>
                  </a:lnTo>
                  <a:lnTo>
                    <a:pt x="4192" y="925"/>
                  </a:lnTo>
                  <a:lnTo>
                    <a:pt x="4193" y="917"/>
                  </a:lnTo>
                  <a:lnTo>
                    <a:pt x="4192" y="910"/>
                  </a:lnTo>
                  <a:lnTo>
                    <a:pt x="4192" y="904"/>
                  </a:lnTo>
                  <a:lnTo>
                    <a:pt x="4189" y="897"/>
                  </a:lnTo>
                  <a:lnTo>
                    <a:pt x="4187" y="890"/>
                  </a:lnTo>
                  <a:lnTo>
                    <a:pt x="4183" y="884"/>
                  </a:lnTo>
                  <a:lnTo>
                    <a:pt x="4180" y="878"/>
                  </a:lnTo>
                  <a:lnTo>
                    <a:pt x="4175" y="873"/>
                  </a:lnTo>
                  <a:lnTo>
                    <a:pt x="4169" y="868"/>
                  </a:lnTo>
                  <a:lnTo>
                    <a:pt x="4164" y="865"/>
                  </a:lnTo>
                  <a:lnTo>
                    <a:pt x="4157" y="861"/>
                  </a:lnTo>
                  <a:lnTo>
                    <a:pt x="4150" y="859"/>
                  </a:lnTo>
                  <a:lnTo>
                    <a:pt x="4142" y="857"/>
                  </a:lnTo>
                  <a:lnTo>
                    <a:pt x="4134" y="856"/>
                  </a:lnTo>
                  <a:lnTo>
                    <a:pt x="4126" y="855"/>
                  </a:lnTo>
                  <a:lnTo>
                    <a:pt x="3793" y="855"/>
                  </a:lnTo>
                  <a:lnTo>
                    <a:pt x="3846" y="619"/>
                  </a:lnTo>
                  <a:lnTo>
                    <a:pt x="4179" y="619"/>
                  </a:lnTo>
                  <a:lnTo>
                    <a:pt x="4188" y="619"/>
                  </a:lnTo>
                  <a:lnTo>
                    <a:pt x="4197" y="618"/>
                  </a:lnTo>
                  <a:lnTo>
                    <a:pt x="4205" y="616"/>
                  </a:lnTo>
                  <a:lnTo>
                    <a:pt x="4214" y="613"/>
                  </a:lnTo>
                  <a:lnTo>
                    <a:pt x="4221" y="610"/>
                  </a:lnTo>
                  <a:lnTo>
                    <a:pt x="4228" y="605"/>
                  </a:lnTo>
                  <a:lnTo>
                    <a:pt x="4235" y="601"/>
                  </a:lnTo>
                  <a:lnTo>
                    <a:pt x="4242" y="596"/>
                  </a:lnTo>
                  <a:lnTo>
                    <a:pt x="4248" y="591"/>
                  </a:lnTo>
                  <a:lnTo>
                    <a:pt x="4254" y="585"/>
                  </a:lnTo>
                  <a:lnTo>
                    <a:pt x="4260" y="578"/>
                  </a:lnTo>
                  <a:lnTo>
                    <a:pt x="4265" y="571"/>
                  </a:lnTo>
                  <a:lnTo>
                    <a:pt x="4269" y="564"/>
                  </a:lnTo>
                  <a:lnTo>
                    <a:pt x="4273" y="556"/>
                  </a:lnTo>
                  <a:lnTo>
                    <a:pt x="4276" y="548"/>
                  </a:lnTo>
                  <a:lnTo>
                    <a:pt x="4279" y="540"/>
                  </a:lnTo>
                  <a:lnTo>
                    <a:pt x="4297" y="463"/>
                  </a:lnTo>
                  <a:lnTo>
                    <a:pt x="4298" y="455"/>
                  </a:lnTo>
                  <a:lnTo>
                    <a:pt x="4299" y="447"/>
                  </a:lnTo>
                  <a:lnTo>
                    <a:pt x="4298" y="439"/>
                  </a:lnTo>
                  <a:lnTo>
                    <a:pt x="4298" y="432"/>
                  </a:lnTo>
                  <a:lnTo>
                    <a:pt x="4295" y="425"/>
                  </a:lnTo>
                  <a:lnTo>
                    <a:pt x="4293" y="419"/>
                  </a:lnTo>
                  <a:lnTo>
                    <a:pt x="4289" y="412"/>
                  </a:lnTo>
                  <a:lnTo>
                    <a:pt x="4286" y="407"/>
                  </a:lnTo>
                  <a:lnTo>
                    <a:pt x="4281" y="402"/>
                  </a:lnTo>
                  <a:lnTo>
                    <a:pt x="4275" y="398"/>
                  </a:lnTo>
                  <a:lnTo>
                    <a:pt x="4270" y="393"/>
                  </a:lnTo>
                  <a:lnTo>
                    <a:pt x="4263" y="390"/>
                  </a:lnTo>
                  <a:lnTo>
                    <a:pt x="4256" y="387"/>
                  </a:lnTo>
                  <a:lnTo>
                    <a:pt x="4248" y="385"/>
                  </a:lnTo>
                  <a:lnTo>
                    <a:pt x="4240" y="384"/>
                  </a:lnTo>
                  <a:lnTo>
                    <a:pt x="4232" y="384"/>
                  </a:lnTo>
                  <a:lnTo>
                    <a:pt x="3818" y="384"/>
                  </a:lnTo>
                  <a:lnTo>
                    <a:pt x="3659" y="1091"/>
                  </a:lnTo>
                  <a:close/>
                  <a:moveTo>
                    <a:pt x="3455" y="149"/>
                  </a:moveTo>
                  <a:lnTo>
                    <a:pt x="4532" y="149"/>
                  </a:lnTo>
                  <a:lnTo>
                    <a:pt x="4545" y="149"/>
                  </a:lnTo>
                  <a:lnTo>
                    <a:pt x="4557" y="150"/>
                  </a:lnTo>
                  <a:lnTo>
                    <a:pt x="4569" y="151"/>
                  </a:lnTo>
                  <a:lnTo>
                    <a:pt x="4581" y="153"/>
                  </a:lnTo>
                  <a:lnTo>
                    <a:pt x="4592" y="155"/>
                  </a:lnTo>
                  <a:lnTo>
                    <a:pt x="4604" y="159"/>
                  </a:lnTo>
                  <a:lnTo>
                    <a:pt x="4613" y="163"/>
                  </a:lnTo>
                  <a:lnTo>
                    <a:pt x="4624" y="167"/>
                  </a:lnTo>
                  <a:lnTo>
                    <a:pt x="4634" y="173"/>
                  </a:lnTo>
                  <a:lnTo>
                    <a:pt x="4644" y="177"/>
                  </a:lnTo>
                  <a:lnTo>
                    <a:pt x="4653" y="183"/>
                  </a:lnTo>
                  <a:lnTo>
                    <a:pt x="4662" y="190"/>
                  </a:lnTo>
                  <a:lnTo>
                    <a:pt x="4670" y="196"/>
                  </a:lnTo>
                  <a:lnTo>
                    <a:pt x="4677" y="203"/>
                  </a:lnTo>
                  <a:lnTo>
                    <a:pt x="4685" y="211"/>
                  </a:lnTo>
                  <a:lnTo>
                    <a:pt x="4692" y="219"/>
                  </a:lnTo>
                  <a:lnTo>
                    <a:pt x="4698" y="227"/>
                  </a:lnTo>
                  <a:lnTo>
                    <a:pt x="4704" y="235"/>
                  </a:lnTo>
                  <a:lnTo>
                    <a:pt x="4709" y="244"/>
                  </a:lnTo>
                  <a:lnTo>
                    <a:pt x="4715" y="254"/>
                  </a:lnTo>
                  <a:lnTo>
                    <a:pt x="4718" y="264"/>
                  </a:lnTo>
                  <a:lnTo>
                    <a:pt x="4722" y="273"/>
                  </a:lnTo>
                  <a:lnTo>
                    <a:pt x="4726" y="283"/>
                  </a:lnTo>
                  <a:lnTo>
                    <a:pt x="4728" y="294"/>
                  </a:lnTo>
                  <a:lnTo>
                    <a:pt x="4730" y="305"/>
                  </a:lnTo>
                  <a:lnTo>
                    <a:pt x="4732" y="315"/>
                  </a:lnTo>
                  <a:lnTo>
                    <a:pt x="4733" y="327"/>
                  </a:lnTo>
                  <a:lnTo>
                    <a:pt x="4733" y="338"/>
                  </a:lnTo>
                  <a:lnTo>
                    <a:pt x="4733" y="348"/>
                  </a:lnTo>
                  <a:lnTo>
                    <a:pt x="4733" y="361"/>
                  </a:lnTo>
                  <a:lnTo>
                    <a:pt x="4730" y="372"/>
                  </a:lnTo>
                  <a:lnTo>
                    <a:pt x="4729" y="384"/>
                  </a:lnTo>
                  <a:lnTo>
                    <a:pt x="4689" y="560"/>
                  </a:lnTo>
                  <a:lnTo>
                    <a:pt x="4686" y="573"/>
                  </a:lnTo>
                  <a:lnTo>
                    <a:pt x="4681" y="586"/>
                  </a:lnTo>
                  <a:lnTo>
                    <a:pt x="4676" y="599"/>
                  </a:lnTo>
                  <a:lnTo>
                    <a:pt x="4670" y="611"/>
                  </a:lnTo>
                  <a:lnTo>
                    <a:pt x="4664" y="624"/>
                  </a:lnTo>
                  <a:lnTo>
                    <a:pt x="4658" y="635"/>
                  </a:lnTo>
                  <a:lnTo>
                    <a:pt x="4651" y="648"/>
                  </a:lnTo>
                  <a:lnTo>
                    <a:pt x="4644" y="659"/>
                  </a:lnTo>
                  <a:lnTo>
                    <a:pt x="4635" y="669"/>
                  </a:lnTo>
                  <a:lnTo>
                    <a:pt x="4627" y="681"/>
                  </a:lnTo>
                  <a:lnTo>
                    <a:pt x="4617" y="691"/>
                  </a:lnTo>
                  <a:lnTo>
                    <a:pt x="4607" y="701"/>
                  </a:lnTo>
                  <a:lnTo>
                    <a:pt x="4598" y="711"/>
                  </a:lnTo>
                  <a:lnTo>
                    <a:pt x="4587" y="720"/>
                  </a:lnTo>
                  <a:lnTo>
                    <a:pt x="4576" y="729"/>
                  </a:lnTo>
                  <a:lnTo>
                    <a:pt x="4564" y="737"/>
                  </a:lnTo>
                  <a:lnTo>
                    <a:pt x="4573" y="746"/>
                  </a:lnTo>
                  <a:lnTo>
                    <a:pt x="4581" y="756"/>
                  </a:lnTo>
                  <a:lnTo>
                    <a:pt x="4587" y="765"/>
                  </a:lnTo>
                  <a:lnTo>
                    <a:pt x="4593" y="776"/>
                  </a:lnTo>
                  <a:lnTo>
                    <a:pt x="4599" y="786"/>
                  </a:lnTo>
                  <a:lnTo>
                    <a:pt x="4603" y="797"/>
                  </a:lnTo>
                  <a:lnTo>
                    <a:pt x="4606" y="809"/>
                  </a:lnTo>
                  <a:lnTo>
                    <a:pt x="4610" y="819"/>
                  </a:lnTo>
                  <a:lnTo>
                    <a:pt x="4612" y="831"/>
                  </a:lnTo>
                  <a:lnTo>
                    <a:pt x="4613" y="843"/>
                  </a:lnTo>
                  <a:lnTo>
                    <a:pt x="4615" y="855"/>
                  </a:lnTo>
                  <a:lnTo>
                    <a:pt x="4615" y="866"/>
                  </a:lnTo>
                  <a:lnTo>
                    <a:pt x="4615" y="877"/>
                  </a:lnTo>
                  <a:lnTo>
                    <a:pt x="4613" y="890"/>
                  </a:lnTo>
                  <a:lnTo>
                    <a:pt x="4611" y="901"/>
                  </a:lnTo>
                  <a:lnTo>
                    <a:pt x="4610" y="913"/>
                  </a:lnTo>
                  <a:lnTo>
                    <a:pt x="4570" y="1091"/>
                  </a:lnTo>
                  <a:lnTo>
                    <a:pt x="4563" y="1114"/>
                  </a:lnTo>
                  <a:lnTo>
                    <a:pt x="4553" y="1138"/>
                  </a:lnTo>
                  <a:lnTo>
                    <a:pt x="4542" y="1160"/>
                  </a:lnTo>
                  <a:lnTo>
                    <a:pt x="4529" y="1181"/>
                  </a:lnTo>
                  <a:lnTo>
                    <a:pt x="4515" y="1202"/>
                  </a:lnTo>
                  <a:lnTo>
                    <a:pt x="4498" y="1221"/>
                  </a:lnTo>
                  <a:lnTo>
                    <a:pt x="4480" y="1239"/>
                  </a:lnTo>
                  <a:lnTo>
                    <a:pt x="4460" y="1257"/>
                  </a:lnTo>
                  <a:lnTo>
                    <a:pt x="4440" y="1271"/>
                  </a:lnTo>
                  <a:lnTo>
                    <a:pt x="4417" y="1285"/>
                  </a:lnTo>
                  <a:lnTo>
                    <a:pt x="4394" y="1298"/>
                  </a:lnTo>
                  <a:lnTo>
                    <a:pt x="4370" y="1307"/>
                  </a:lnTo>
                  <a:lnTo>
                    <a:pt x="4346" y="1315"/>
                  </a:lnTo>
                  <a:lnTo>
                    <a:pt x="4321" y="1322"/>
                  </a:lnTo>
                  <a:lnTo>
                    <a:pt x="4307" y="1323"/>
                  </a:lnTo>
                  <a:lnTo>
                    <a:pt x="4294" y="1325"/>
                  </a:lnTo>
                  <a:lnTo>
                    <a:pt x="4281" y="1326"/>
                  </a:lnTo>
                  <a:lnTo>
                    <a:pt x="4268" y="1326"/>
                  </a:lnTo>
                  <a:lnTo>
                    <a:pt x="3192" y="1326"/>
                  </a:lnTo>
                  <a:lnTo>
                    <a:pt x="3455" y="149"/>
                  </a:lnTo>
                  <a:close/>
                  <a:moveTo>
                    <a:pt x="5291" y="463"/>
                  </a:moveTo>
                  <a:lnTo>
                    <a:pt x="5271" y="540"/>
                  </a:lnTo>
                  <a:lnTo>
                    <a:pt x="5270" y="548"/>
                  </a:lnTo>
                  <a:lnTo>
                    <a:pt x="5270" y="556"/>
                  </a:lnTo>
                  <a:lnTo>
                    <a:pt x="5270" y="564"/>
                  </a:lnTo>
                  <a:lnTo>
                    <a:pt x="5271" y="571"/>
                  </a:lnTo>
                  <a:lnTo>
                    <a:pt x="5272" y="578"/>
                  </a:lnTo>
                  <a:lnTo>
                    <a:pt x="5276" y="585"/>
                  </a:lnTo>
                  <a:lnTo>
                    <a:pt x="5280" y="591"/>
                  </a:lnTo>
                  <a:lnTo>
                    <a:pt x="5283" y="596"/>
                  </a:lnTo>
                  <a:lnTo>
                    <a:pt x="5288" y="601"/>
                  </a:lnTo>
                  <a:lnTo>
                    <a:pt x="5294" y="605"/>
                  </a:lnTo>
                  <a:lnTo>
                    <a:pt x="5300" y="610"/>
                  </a:lnTo>
                  <a:lnTo>
                    <a:pt x="5306" y="613"/>
                  </a:lnTo>
                  <a:lnTo>
                    <a:pt x="5313" y="616"/>
                  </a:lnTo>
                  <a:lnTo>
                    <a:pt x="5322" y="618"/>
                  </a:lnTo>
                  <a:lnTo>
                    <a:pt x="5329" y="619"/>
                  </a:lnTo>
                  <a:lnTo>
                    <a:pt x="5337" y="619"/>
                  </a:lnTo>
                  <a:lnTo>
                    <a:pt x="5918" y="619"/>
                  </a:lnTo>
                  <a:lnTo>
                    <a:pt x="5930" y="619"/>
                  </a:lnTo>
                  <a:lnTo>
                    <a:pt x="5943" y="620"/>
                  </a:lnTo>
                  <a:lnTo>
                    <a:pt x="5955" y="623"/>
                  </a:lnTo>
                  <a:lnTo>
                    <a:pt x="5966" y="625"/>
                  </a:lnTo>
                  <a:lnTo>
                    <a:pt x="5978" y="627"/>
                  </a:lnTo>
                  <a:lnTo>
                    <a:pt x="5989" y="631"/>
                  </a:lnTo>
                  <a:lnTo>
                    <a:pt x="6000" y="634"/>
                  </a:lnTo>
                  <a:lnTo>
                    <a:pt x="6010" y="639"/>
                  </a:lnTo>
                  <a:lnTo>
                    <a:pt x="6021" y="643"/>
                  </a:lnTo>
                  <a:lnTo>
                    <a:pt x="6029" y="649"/>
                  </a:lnTo>
                  <a:lnTo>
                    <a:pt x="6039" y="655"/>
                  </a:lnTo>
                  <a:lnTo>
                    <a:pt x="6047" y="661"/>
                  </a:lnTo>
                  <a:lnTo>
                    <a:pt x="6055" y="667"/>
                  </a:lnTo>
                  <a:lnTo>
                    <a:pt x="6063" y="675"/>
                  </a:lnTo>
                  <a:lnTo>
                    <a:pt x="6070" y="682"/>
                  </a:lnTo>
                  <a:lnTo>
                    <a:pt x="6077" y="690"/>
                  </a:lnTo>
                  <a:lnTo>
                    <a:pt x="6083" y="698"/>
                  </a:lnTo>
                  <a:lnTo>
                    <a:pt x="6089" y="707"/>
                  </a:lnTo>
                  <a:lnTo>
                    <a:pt x="6094" y="716"/>
                  </a:lnTo>
                  <a:lnTo>
                    <a:pt x="6099" y="725"/>
                  </a:lnTo>
                  <a:lnTo>
                    <a:pt x="6107" y="745"/>
                  </a:lnTo>
                  <a:lnTo>
                    <a:pt x="6113" y="765"/>
                  </a:lnTo>
                  <a:lnTo>
                    <a:pt x="6117" y="787"/>
                  </a:lnTo>
                  <a:lnTo>
                    <a:pt x="6118" y="809"/>
                  </a:lnTo>
                  <a:lnTo>
                    <a:pt x="6117" y="832"/>
                  </a:lnTo>
                  <a:lnTo>
                    <a:pt x="6113" y="855"/>
                  </a:lnTo>
                  <a:lnTo>
                    <a:pt x="6060" y="1091"/>
                  </a:lnTo>
                  <a:lnTo>
                    <a:pt x="6053" y="1114"/>
                  </a:lnTo>
                  <a:lnTo>
                    <a:pt x="6045" y="1138"/>
                  </a:lnTo>
                  <a:lnTo>
                    <a:pt x="6033" y="1160"/>
                  </a:lnTo>
                  <a:lnTo>
                    <a:pt x="6019" y="1181"/>
                  </a:lnTo>
                  <a:lnTo>
                    <a:pt x="6005" y="1202"/>
                  </a:lnTo>
                  <a:lnTo>
                    <a:pt x="5988" y="1221"/>
                  </a:lnTo>
                  <a:lnTo>
                    <a:pt x="5970" y="1239"/>
                  </a:lnTo>
                  <a:lnTo>
                    <a:pt x="5951" y="1257"/>
                  </a:lnTo>
                  <a:lnTo>
                    <a:pt x="5930" y="1271"/>
                  </a:lnTo>
                  <a:lnTo>
                    <a:pt x="5907" y="1285"/>
                  </a:lnTo>
                  <a:lnTo>
                    <a:pt x="5884" y="1298"/>
                  </a:lnTo>
                  <a:lnTo>
                    <a:pt x="5860" y="1307"/>
                  </a:lnTo>
                  <a:lnTo>
                    <a:pt x="5836" y="1315"/>
                  </a:lnTo>
                  <a:lnTo>
                    <a:pt x="5811" y="1322"/>
                  </a:lnTo>
                  <a:lnTo>
                    <a:pt x="5798" y="1323"/>
                  </a:lnTo>
                  <a:lnTo>
                    <a:pt x="5784" y="1325"/>
                  </a:lnTo>
                  <a:lnTo>
                    <a:pt x="5772" y="1326"/>
                  </a:lnTo>
                  <a:lnTo>
                    <a:pt x="5759" y="1326"/>
                  </a:lnTo>
                  <a:lnTo>
                    <a:pt x="4682" y="1326"/>
                  </a:lnTo>
                  <a:lnTo>
                    <a:pt x="4735" y="1091"/>
                  </a:lnTo>
                  <a:lnTo>
                    <a:pt x="5563" y="1091"/>
                  </a:lnTo>
                  <a:lnTo>
                    <a:pt x="5572" y="1090"/>
                  </a:lnTo>
                  <a:lnTo>
                    <a:pt x="5581" y="1089"/>
                  </a:lnTo>
                  <a:lnTo>
                    <a:pt x="5589" y="1088"/>
                  </a:lnTo>
                  <a:lnTo>
                    <a:pt x="5598" y="1084"/>
                  </a:lnTo>
                  <a:lnTo>
                    <a:pt x="5606" y="1081"/>
                  </a:lnTo>
                  <a:lnTo>
                    <a:pt x="5613" y="1077"/>
                  </a:lnTo>
                  <a:lnTo>
                    <a:pt x="5621" y="1073"/>
                  </a:lnTo>
                  <a:lnTo>
                    <a:pt x="5628" y="1067"/>
                  </a:lnTo>
                  <a:lnTo>
                    <a:pt x="5634" y="1062"/>
                  </a:lnTo>
                  <a:lnTo>
                    <a:pt x="5640" y="1056"/>
                  </a:lnTo>
                  <a:lnTo>
                    <a:pt x="5646" y="1050"/>
                  </a:lnTo>
                  <a:lnTo>
                    <a:pt x="5651" y="1043"/>
                  </a:lnTo>
                  <a:lnTo>
                    <a:pt x="5656" y="1035"/>
                  </a:lnTo>
                  <a:lnTo>
                    <a:pt x="5659" y="1028"/>
                  </a:lnTo>
                  <a:lnTo>
                    <a:pt x="5662" y="1020"/>
                  </a:lnTo>
                  <a:lnTo>
                    <a:pt x="5664" y="1012"/>
                  </a:lnTo>
                  <a:lnTo>
                    <a:pt x="5681" y="933"/>
                  </a:lnTo>
                  <a:lnTo>
                    <a:pt x="5682" y="925"/>
                  </a:lnTo>
                  <a:lnTo>
                    <a:pt x="5683" y="917"/>
                  </a:lnTo>
                  <a:lnTo>
                    <a:pt x="5683" y="910"/>
                  </a:lnTo>
                  <a:lnTo>
                    <a:pt x="5682" y="904"/>
                  </a:lnTo>
                  <a:lnTo>
                    <a:pt x="5680" y="897"/>
                  </a:lnTo>
                  <a:lnTo>
                    <a:pt x="5677" y="890"/>
                  </a:lnTo>
                  <a:lnTo>
                    <a:pt x="5674" y="884"/>
                  </a:lnTo>
                  <a:lnTo>
                    <a:pt x="5670" y="878"/>
                  </a:lnTo>
                  <a:lnTo>
                    <a:pt x="5665" y="873"/>
                  </a:lnTo>
                  <a:lnTo>
                    <a:pt x="5660" y="868"/>
                  </a:lnTo>
                  <a:lnTo>
                    <a:pt x="5654" y="865"/>
                  </a:lnTo>
                  <a:lnTo>
                    <a:pt x="5647" y="861"/>
                  </a:lnTo>
                  <a:lnTo>
                    <a:pt x="5640" y="859"/>
                  </a:lnTo>
                  <a:lnTo>
                    <a:pt x="5633" y="857"/>
                  </a:lnTo>
                  <a:lnTo>
                    <a:pt x="5624" y="856"/>
                  </a:lnTo>
                  <a:lnTo>
                    <a:pt x="5616" y="855"/>
                  </a:lnTo>
                  <a:lnTo>
                    <a:pt x="5036" y="855"/>
                  </a:lnTo>
                  <a:lnTo>
                    <a:pt x="5024" y="855"/>
                  </a:lnTo>
                  <a:lnTo>
                    <a:pt x="5011" y="853"/>
                  </a:lnTo>
                  <a:lnTo>
                    <a:pt x="4999" y="852"/>
                  </a:lnTo>
                  <a:lnTo>
                    <a:pt x="4988" y="850"/>
                  </a:lnTo>
                  <a:lnTo>
                    <a:pt x="4976" y="848"/>
                  </a:lnTo>
                  <a:lnTo>
                    <a:pt x="4965" y="844"/>
                  </a:lnTo>
                  <a:lnTo>
                    <a:pt x="4954" y="840"/>
                  </a:lnTo>
                  <a:lnTo>
                    <a:pt x="4944" y="836"/>
                  </a:lnTo>
                  <a:lnTo>
                    <a:pt x="4934" y="831"/>
                  </a:lnTo>
                  <a:lnTo>
                    <a:pt x="4924" y="826"/>
                  </a:lnTo>
                  <a:lnTo>
                    <a:pt x="4916" y="820"/>
                  </a:lnTo>
                  <a:lnTo>
                    <a:pt x="4906" y="813"/>
                  </a:lnTo>
                  <a:lnTo>
                    <a:pt x="4899" y="807"/>
                  </a:lnTo>
                  <a:lnTo>
                    <a:pt x="4891" y="800"/>
                  </a:lnTo>
                  <a:lnTo>
                    <a:pt x="4883" y="792"/>
                  </a:lnTo>
                  <a:lnTo>
                    <a:pt x="4876" y="784"/>
                  </a:lnTo>
                  <a:lnTo>
                    <a:pt x="4870" y="776"/>
                  </a:lnTo>
                  <a:lnTo>
                    <a:pt x="4864" y="768"/>
                  </a:lnTo>
                  <a:lnTo>
                    <a:pt x="4858" y="759"/>
                  </a:lnTo>
                  <a:lnTo>
                    <a:pt x="4853" y="749"/>
                  </a:lnTo>
                  <a:lnTo>
                    <a:pt x="4850" y="739"/>
                  </a:lnTo>
                  <a:lnTo>
                    <a:pt x="4846" y="730"/>
                  </a:lnTo>
                  <a:lnTo>
                    <a:pt x="4842" y="720"/>
                  </a:lnTo>
                  <a:lnTo>
                    <a:pt x="4840" y="709"/>
                  </a:lnTo>
                  <a:lnTo>
                    <a:pt x="4838" y="698"/>
                  </a:lnTo>
                  <a:lnTo>
                    <a:pt x="4836" y="688"/>
                  </a:lnTo>
                  <a:lnTo>
                    <a:pt x="4835" y="676"/>
                  </a:lnTo>
                  <a:lnTo>
                    <a:pt x="4835" y="666"/>
                  </a:lnTo>
                  <a:lnTo>
                    <a:pt x="4836" y="655"/>
                  </a:lnTo>
                  <a:lnTo>
                    <a:pt x="4838" y="643"/>
                  </a:lnTo>
                  <a:lnTo>
                    <a:pt x="4839" y="631"/>
                  </a:lnTo>
                  <a:lnTo>
                    <a:pt x="4841" y="619"/>
                  </a:lnTo>
                  <a:lnTo>
                    <a:pt x="4894" y="384"/>
                  </a:lnTo>
                  <a:lnTo>
                    <a:pt x="4897" y="371"/>
                  </a:lnTo>
                  <a:lnTo>
                    <a:pt x="4900" y="360"/>
                  </a:lnTo>
                  <a:lnTo>
                    <a:pt x="4904" y="348"/>
                  </a:lnTo>
                  <a:lnTo>
                    <a:pt x="4909" y="337"/>
                  </a:lnTo>
                  <a:lnTo>
                    <a:pt x="4919" y="314"/>
                  </a:lnTo>
                  <a:lnTo>
                    <a:pt x="4933" y="292"/>
                  </a:lnTo>
                  <a:lnTo>
                    <a:pt x="4947" y="272"/>
                  </a:lnTo>
                  <a:lnTo>
                    <a:pt x="4964" y="252"/>
                  </a:lnTo>
                  <a:lnTo>
                    <a:pt x="4982" y="234"/>
                  </a:lnTo>
                  <a:lnTo>
                    <a:pt x="5001" y="218"/>
                  </a:lnTo>
                  <a:lnTo>
                    <a:pt x="5023" y="202"/>
                  </a:lnTo>
                  <a:lnTo>
                    <a:pt x="5045" y="188"/>
                  </a:lnTo>
                  <a:lnTo>
                    <a:pt x="5069" y="177"/>
                  </a:lnTo>
                  <a:lnTo>
                    <a:pt x="5092" y="167"/>
                  </a:lnTo>
                  <a:lnTo>
                    <a:pt x="5117" y="159"/>
                  </a:lnTo>
                  <a:lnTo>
                    <a:pt x="5142" y="153"/>
                  </a:lnTo>
                  <a:lnTo>
                    <a:pt x="5156" y="151"/>
                  </a:lnTo>
                  <a:lnTo>
                    <a:pt x="5168" y="150"/>
                  </a:lnTo>
                  <a:lnTo>
                    <a:pt x="5181" y="149"/>
                  </a:lnTo>
                  <a:lnTo>
                    <a:pt x="5194" y="149"/>
                  </a:lnTo>
                  <a:lnTo>
                    <a:pt x="6270" y="149"/>
                  </a:lnTo>
                  <a:lnTo>
                    <a:pt x="6219" y="384"/>
                  </a:lnTo>
                  <a:lnTo>
                    <a:pt x="5390" y="384"/>
                  </a:lnTo>
                  <a:lnTo>
                    <a:pt x="5382" y="384"/>
                  </a:lnTo>
                  <a:lnTo>
                    <a:pt x="5374" y="385"/>
                  </a:lnTo>
                  <a:lnTo>
                    <a:pt x="5365" y="387"/>
                  </a:lnTo>
                  <a:lnTo>
                    <a:pt x="5357" y="390"/>
                  </a:lnTo>
                  <a:lnTo>
                    <a:pt x="5348" y="393"/>
                  </a:lnTo>
                  <a:lnTo>
                    <a:pt x="5341" y="398"/>
                  </a:lnTo>
                  <a:lnTo>
                    <a:pt x="5334" y="402"/>
                  </a:lnTo>
                  <a:lnTo>
                    <a:pt x="5327" y="407"/>
                  </a:lnTo>
                  <a:lnTo>
                    <a:pt x="5321" y="412"/>
                  </a:lnTo>
                  <a:lnTo>
                    <a:pt x="5315" y="418"/>
                  </a:lnTo>
                  <a:lnTo>
                    <a:pt x="5309" y="425"/>
                  </a:lnTo>
                  <a:lnTo>
                    <a:pt x="5304" y="432"/>
                  </a:lnTo>
                  <a:lnTo>
                    <a:pt x="5299" y="439"/>
                  </a:lnTo>
                  <a:lnTo>
                    <a:pt x="5295" y="447"/>
                  </a:lnTo>
                  <a:lnTo>
                    <a:pt x="5293" y="455"/>
                  </a:lnTo>
                  <a:lnTo>
                    <a:pt x="5291" y="463"/>
                  </a:lnTo>
                  <a:close/>
                  <a:moveTo>
                    <a:pt x="6839" y="383"/>
                  </a:moveTo>
                  <a:lnTo>
                    <a:pt x="6384" y="383"/>
                  </a:lnTo>
                  <a:lnTo>
                    <a:pt x="6436" y="149"/>
                  </a:lnTo>
                  <a:lnTo>
                    <a:pt x="7761" y="149"/>
                  </a:lnTo>
                  <a:lnTo>
                    <a:pt x="7710" y="383"/>
                  </a:lnTo>
                  <a:lnTo>
                    <a:pt x="7254" y="383"/>
                  </a:lnTo>
                  <a:lnTo>
                    <a:pt x="7042" y="1326"/>
                  </a:lnTo>
                  <a:lnTo>
                    <a:pt x="6627" y="1326"/>
                  </a:lnTo>
                  <a:lnTo>
                    <a:pt x="6839" y="383"/>
                  </a:lnTo>
                  <a:close/>
                  <a:moveTo>
                    <a:pt x="9980" y="149"/>
                  </a:moveTo>
                  <a:lnTo>
                    <a:pt x="10394" y="149"/>
                  </a:lnTo>
                  <a:lnTo>
                    <a:pt x="10131" y="1326"/>
                  </a:lnTo>
                  <a:lnTo>
                    <a:pt x="9717" y="1326"/>
                  </a:lnTo>
                  <a:lnTo>
                    <a:pt x="9980" y="149"/>
                  </a:lnTo>
                  <a:close/>
                  <a:moveTo>
                    <a:pt x="11348" y="698"/>
                  </a:moveTo>
                  <a:lnTo>
                    <a:pt x="10851" y="698"/>
                  </a:lnTo>
                  <a:lnTo>
                    <a:pt x="10781" y="1012"/>
                  </a:lnTo>
                  <a:lnTo>
                    <a:pt x="10780" y="1020"/>
                  </a:lnTo>
                  <a:lnTo>
                    <a:pt x="10779" y="1028"/>
                  </a:lnTo>
                  <a:lnTo>
                    <a:pt x="10779" y="1035"/>
                  </a:lnTo>
                  <a:lnTo>
                    <a:pt x="10780" y="1042"/>
                  </a:lnTo>
                  <a:lnTo>
                    <a:pt x="10783" y="1049"/>
                  </a:lnTo>
                  <a:lnTo>
                    <a:pt x="10785" y="1056"/>
                  </a:lnTo>
                  <a:lnTo>
                    <a:pt x="10789" y="1061"/>
                  </a:lnTo>
                  <a:lnTo>
                    <a:pt x="10792" y="1067"/>
                  </a:lnTo>
                  <a:lnTo>
                    <a:pt x="10797" y="1073"/>
                  </a:lnTo>
                  <a:lnTo>
                    <a:pt x="10802" y="1077"/>
                  </a:lnTo>
                  <a:lnTo>
                    <a:pt x="10808" y="1081"/>
                  </a:lnTo>
                  <a:lnTo>
                    <a:pt x="10815" y="1084"/>
                  </a:lnTo>
                  <a:lnTo>
                    <a:pt x="10822" y="1086"/>
                  </a:lnTo>
                  <a:lnTo>
                    <a:pt x="10830" y="1089"/>
                  </a:lnTo>
                  <a:lnTo>
                    <a:pt x="10838" y="1090"/>
                  </a:lnTo>
                  <a:lnTo>
                    <a:pt x="10847" y="1091"/>
                  </a:lnTo>
                  <a:lnTo>
                    <a:pt x="11260" y="1091"/>
                  </a:lnTo>
                  <a:lnTo>
                    <a:pt x="11207" y="1326"/>
                  </a:lnTo>
                  <a:lnTo>
                    <a:pt x="10544" y="1326"/>
                  </a:lnTo>
                  <a:lnTo>
                    <a:pt x="10532" y="1326"/>
                  </a:lnTo>
                  <a:lnTo>
                    <a:pt x="10520" y="1325"/>
                  </a:lnTo>
                  <a:lnTo>
                    <a:pt x="10508" y="1323"/>
                  </a:lnTo>
                  <a:lnTo>
                    <a:pt x="10496" y="1321"/>
                  </a:lnTo>
                  <a:lnTo>
                    <a:pt x="10484" y="1318"/>
                  </a:lnTo>
                  <a:lnTo>
                    <a:pt x="10473" y="1315"/>
                  </a:lnTo>
                  <a:lnTo>
                    <a:pt x="10462" y="1311"/>
                  </a:lnTo>
                  <a:lnTo>
                    <a:pt x="10453" y="1307"/>
                  </a:lnTo>
                  <a:lnTo>
                    <a:pt x="10442" y="1302"/>
                  </a:lnTo>
                  <a:lnTo>
                    <a:pt x="10432" y="1297"/>
                  </a:lnTo>
                  <a:lnTo>
                    <a:pt x="10424" y="1291"/>
                  </a:lnTo>
                  <a:lnTo>
                    <a:pt x="10415" y="1285"/>
                  </a:lnTo>
                  <a:lnTo>
                    <a:pt x="10407" y="1278"/>
                  </a:lnTo>
                  <a:lnTo>
                    <a:pt x="10398" y="1270"/>
                  </a:lnTo>
                  <a:lnTo>
                    <a:pt x="10391" y="1263"/>
                  </a:lnTo>
                  <a:lnTo>
                    <a:pt x="10384" y="1255"/>
                  </a:lnTo>
                  <a:lnTo>
                    <a:pt x="10378" y="1247"/>
                  </a:lnTo>
                  <a:lnTo>
                    <a:pt x="10372" y="1238"/>
                  </a:lnTo>
                  <a:lnTo>
                    <a:pt x="10367" y="1229"/>
                  </a:lnTo>
                  <a:lnTo>
                    <a:pt x="10362" y="1220"/>
                  </a:lnTo>
                  <a:lnTo>
                    <a:pt x="10357" y="1211"/>
                  </a:lnTo>
                  <a:lnTo>
                    <a:pt x="10354" y="1201"/>
                  </a:lnTo>
                  <a:lnTo>
                    <a:pt x="10350" y="1190"/>
                  </a:lnTo>
                  <a:lnTo>
                    <a:pt x="10348" y="1180"/>
                  </a:lnTo>
                  <a:lnTo>
                    <a:pt x="10345" y="1170"/>
                  </a:lnTo>
                  <a:lnTo>
                    <a:pt x="10344" y="1158"/>
                  </a:lnTo>
                  <a:lnTo>
                    <a:pt x="10344" y="1148"/>
                  </a:lnTo>
                  <a:lnTo>
                    <a:pt x="10343" y="1137"/>
                  </a:lnTo>
                  <a:lnTo>
                    <a:pt x="10344" y="1125"/>
                  </a:lnTo>
                  <a:lnTo>
                    <a:pt x="10345" y="1114"/>
                  </a:lnTo>
                  <a:lnTo>
                    <a:pt x="10347" y="1102"/>
                  </a:lnTo>
                  <a:lnTo>
                    <a:pt x="10349" y="1091"/>
                  </a:lnTo>
                  <a:lnTo>
                    <a:pt x="10560" y="149"/>
                  </a:lnTo>
                  <a:lnTo>
                    <a:pt x="10974" y="149"/>
                  </a:lnTo>
                  <a:lnTo>
                    <a:pt x="10904" y="463"/>
                  </a:lnTo>
                  <a:lnTo>
                    <a:pt x="11401" y="463"/>
                  </a:lnTo>
                  <a:lnTo>
                    <a:pt x="11348" y="698"/>
                  </a:lnTo>
                  <a:close/>
                  <a:moveTo>
                    <a:pt x="11786" y="1326"/>
                  </a:moveTo>
                  <a:lnTo>
                    <a:pt x="11373" y="1326"/>
                  </a:lnTo>
                  <a:lnTo>
                    <a:pt x="11514" y="698"/>
                  </a:lnTo>
                  <a:lnTo>
                    <a:pt x="11520" y="674"/>
                  </a:lnTo>
                  <a:lnTo>
                    <a:pt x="11530" y="651"/>
                  </a:lnTo>
                  <a:lnTo>
                    <a:pt x="11540" y="628"/>
                  </a:lnTo>
                  <a:lnTo>
                    <a:pt x="11554" y="607"/>
                  </a:lnTo>
                  <a:lnTo>
                    <a:pt x="11568" y="586"/>
                  </a:lnTo>
                  <a:lnTo>
                    <a:pt x="11585" y="567"/>
                  </a:lnTo>
                  <a:lnTo>
                    <a:pt x="11603" y="548"/>
                  </a:lnTo>
                  <a:lnTo>
                    <a:pt x="11622" y="532"/>
                  </a:lnTo>
                  <a:lnTo>
                    <a:pt x="11644" y="516"/>
                  </a:lnTo>
                  <a:lnTo>
                    <a:pt x="11666" y="503"/>
                  </a:lnTo>
                  <a:lnTo>
                    <a:pt x="11689" y="491"/>
                  </a:lnTo>
                  <a:lnTo>
                    <a:pt x="11713" y="481"/>
                  </a:lnTo>
                  <a:lnTo>
                    <a:pt x="11738" y="473"/>
                  </a:lnTo>
                  <a:lnTo>
                    <a:pt x="11763" y="467"/>
                  </a:lnTo>
                  <a:lnTo>
                    <a:pt x="11775" y="465"/>
                  </a:lnTo>
                  <a:lnTo>
                    <a:pt x="11789" y="464"/>
                  </a:lnTo>
                  <a:lnTo>
                    <a:pt x="11802" y="463"/>
                  </a:lnTo>
                  <a:lnTo>
                    <a:pt x="11815" y="463"/>
                  </a:lnTo>
                  <a:lnTo>
                    <a:pt x="12478" y="463"/>
                  </a:lnTo>
                  <a:lnTo>
                    <a:pt x="12425" y="698"/>
                  </a:lnTo>
                  <a:lnTo>
                    <a:pt x="12010" y="698"/>
                  </a:lnTo>
                  <a:lnTo>
                    <a:pt x="12002" y="698"/>
                  </a:lnTo>
                  <a:lnTo>
                    <a:pt x="11992" y="699"/>
                  </a:lnTo>
                  <a:lnTo>
                    <a:pt x="11984" y="701"/>
                  </a:lnTo>
                  <a:lnTo>
                    <a:pt x="11977" y="704"/>
                  </a:lnTo>
                  <a:lnTo>
                    <a:pt x="11968" y="707"/>
                  </a:lnTo>
                  <a:lnTo>
                    <a:pt x="11961" y="712"/>
                  </a:lnTo>
                  <a:lnTo>
                    <a:pt x="11952" y="716"/>
                  </a:lnTo>
                  <a:lnTo>
                    <a:pt x="11946" y="721"/>
                  </a:lnTo>
                  <a:lnTo>
                    <a:pt x="11939" y="727"/>
                  </a:lnTo>
                  <a:lnTo>
                    <a:pt x="11933" y="732"/>
                  </a:lnTo>
                  <a:lnTo>
                    <a:pt x="11928" y="739"/>
                  </a:lnTo>
                  <a:lnTo>
                    <a:pt x="11924" y="746"/>
                  </a:lnTo>
                  <a:lnTo>
                    <a:pt x="11919" y="753"/>
                  </a:lnTo>
                  <a:lnTo>
                    <a:pt x="11915" y="761"/>
                  </a:lnTo>
                  <a:lnTo>
                    <a:pt x="11911" y="769"/>
                  </a:lnTo>
                  <a:lnTo>
                    <a:pt x="11909" y="777"/>
                  </a:lnTo>
                  <a:lnTo>
                    <a:pt x="11786" y="1326"/>
                  </a:lnTo>
                  <a:close/>
                  <a:moveTo>
                    <a:pt x="12999" y="1091"/>
                  </a:moveTo>
                  <a:lnTo>
                    <a:pt x="13331" y="1091"/>
                  </a:lnTo>
                  <a:lnTo>
                    <a:pt x="13339" y="1090"/>
                  </a:lnTo>
                  <a:lnTo>
                    <a:pt x="13347" y="1089"/>
                  </a:lnTo>
                  <a:lnTo>
                    <a:pt x="13356" y="1088"/>
                  </a:lnTo>
                  <a:lnTo>
                    <a:pt x="13364" y="1084"/>
                  </a:lnTo>
                  <a:lnTo>
                    <a:pt x="13373" y="1081"/>
                  </a:lnTo>
                  <a:lnTo>
                    <a:pt x="13380" y="1077"/>
                  </a:lnTo>
                  <a:lnTo>
                    <a:pt x="13387" y="1073"/>
                  </a:lnTo>
                  <a:lnTo>
                    <a:pt x="13394" y="1067"/>
                  </a:lnTo>
                  <a:lnTo>
                    <a:pt x="13402" y="1062"/>
                  </a:lnTo>
                  <a:lnTo>
                    <a:pt x="13408" y="1056"/>
                  </a:lnTo>
                  <a:lnTo>
                    <a:pt x="13413" y="1050"/>
                  </a:lnTo>
                  <a:lnTo>
                    <a:pt x="13417" y="1043"/>
                  </a:lnTo>
                  <a:lnTo>
                    <a:pt x="13422" y="1035"/>
                  </a:lnTo>
                  <a:lnTo>
                    <a:pt x="13426" y="1028"/>
                  </a:lnTo>
                  <a:lnTo>
                    <a:pt x="13429" y="1020"/>
                  </a:lnTo>
                  <a:lnTo>
                    <a:pt x="13432" y="1012"/>
                  </a:lnTo>
                  <a:lnTo>
                    <a:pt x="13482" y="777"/>
                  </a:lnTo>
                  <a:lnTo>
                    <a:pt x="13485" y="769"/>
                  </a:lnTo>
                  <a:lnTo>
                    <a:pt x="13485" y="761"/>
                  </a:lnTo>
                  <a:lnTo>
                    <a:pt x="13485" y="753"/>
                  </a:lnTo>
                  <a:lnTo>
                    <a:pt x="13484" y="746"/>
                  </a:lnTo>
                  <a:lnTo>
                    <a:pt x="13481" y="739"/>
                  </a:lnTo>
                  <a:lnTo>
                    <a:pt x="13479" y="733"/>
                  </a:lnTo>
                  <a:lnTo>
                    <a:pt x="13476" y="727"/>
                  </a:lnTo>
                  <a:lnTo>
                    <a:pt x="13472" y="721"/>
                  </a:lnTo>
                  <a:lnTo>
                    <a:pt x="13467" y="716"/>
                  </a:lnTo>
                  <a:lnTo>
                    <a:pt x="13462" y="712"/>
                  </a:lnTo>
                  <a:lnTo>
                    <a:pt x="13456" y="707"/>
                  </a:lnTo>
                  <a:lnTo>
                    <a:pt x="13450" y="704"/>
                  </a:lnTo>
                  <a:lnTo>
                    <a:pt x="13443" y="701"/>
                  </a:lnTo>
                  <a:lnTo>
                    <a:pt x="13434" y="699"/>
                  </a:lnTo>
                  <a:lnTo>
                    <a:pt x="13427" y="698"/>
                  </a:lnTo>
                  <a:lnTo>
                    <a:pt x="13419" y="698"/>
                  </a:lnTo>
                  <a:lnTo>
                    <a:pt x="13087" y="698"/>
                  </a:lnTo>
                  <a:lnTo>
                    <a:pt x="13078" y="698"/>
                  </a:lnTo>
                  <a:lnTo>
                    <a:pt x="13069" y="699"/>
                  </a:lnTo>
                  <a:lnTo>
                    <a:pt x="13061" y="701"/>
                  </a:lnTo>
                  <a:lnTo>
                    <a:pt x="13052" y="704"/>
                  </a:lnTo>
                  <a:lnTo>
                    <a:pt x="13044" y="707"/>
                  </a:lnTo>
                  <a:lnTo>
                    <a:pt x="13037" y="712"/>
                  </a:lnTo>
                  <a:lnTo>
                    <a:pt x="13029" y="716"/>
                  </a:lnTo>
                  <a:lnTo>
                    <a:pt x="13022" y="721"/>
                  </a:lnTo>
                  <a:lnTo>
                    <a:pt x="13016" y="727"/>
                  </a:lnTo>
                  <a:lnTo>
                    <a:pt x="13010" y="732"/>
                  </a:lnTo>
                  <a:lnTo>
                    <a:pt x="13004" y="739"/>
                  </a:lnTo>
                  <a:lnTo>
                    <a:pt x="12999" y="746"/>
                  </a:lnTo>
                  <a:lnTo>
                    <a:pt x="12994" y="753"/>
                  </a:lnTo>
                  <a:lnTo>
                    <a:pt x="12991" y="761"/>
                  </a:lnTo>
                  <a:lnTo>
                    <a:pt x="12988" y="769"/>
                  </a:lnTo>
                  <a:lnTo>
                    <a:pt x="12986" y="777"/>
                  </a:lnTo>
                  <a:lnTo>
                    <a:pt x="12934" y="1012"/>
                  </a:lnTo>
                  <a:lnTo>
                    <a:pt x="12933" y="1020"/>
                  </a:lnTo>
                  <a:lnTo>
                    <a:pt x="12932" y="1028"/>
                  </a:lnTo>
                  <a:lnTo>
                    <a:pt x="12933" y="1035"/>
                  </a:lnTo>
                  <a:lnTo>
                    <a:pt x="12933" y="1042"/>
                  </a:lnTo>
                  <a:lnTo>
                    <a:pt x="12935" y="1049"/>
                  </a:lnTo>
                  <a:lnTo>
                    <a:pt x="12938" y="1056"/>
                  </a:lnTo>
                  <a:lnTo>
                    <a:pt x="12941" y="1061"/>
                  </a:lnTo>
                  <a:lnTo>
                    <a:pt x="12945" y="1067"/>
                  </a:lnTo>
                  <a:lnTo>
                    <a:pt x="12950" y="1073"/>
                  </a:lnTo>
                  <a:lnTo>
                    <a:pt x="12955" y="1077"/>
                  </a:lnTo>
                  <a:lnTo>
                    <a:pt x="12961" y="1081"/>
                  </a:lnTo>
                  <a:lnTo>
                    <a:pt x="12968" y="1084"/>
                  </a:lnTo>
                  <a:lnTo>
                    <a:pt x="12975" y="1086"/>
                  </a:lnTo>
                  <a:lnTo>
                    <a:pt x="12982" y="1089"/>
                  </a:lnTo>
                  <a:lnTo>
                    <a:pt x="12991" y="1090"/>
                  </a:lnTo>
                  <a:lnTo>
                    <a:pt x="12999" y="1091"/>
                  </a:lnTo>
                  <a:close/>
                  <a:moveTo>
                    <a:pt x="12590" y="698"/>
                  </a:moveTo>
                  <a:lnTo>
                    <a:pt x="12597" y="674"/>
                  </a:lnTo>
                  <a:lnTo>
                    <a:pt x="12605" y="651"/>
                  </a:lnTo>
                  <a:lnTo>
                    <a:pt x="12617" y="628"/>
                  </a:lnTo>
                  <a:lnTo>
                    <a:pt x="12631" y="607"/>
                  </a:lnTo>
                  <a:lnTo>
                    <a:pt x="12645" y="586"/>
                  </a:lnTo>
                  <a:lnTo>
                    <a:pt x="12662" y="567"/>
                  </a:lnTo>
                  <a:lnTo>
                    <a:pt x="12680" y="548"/>
                  </a:lnTo>
                  <a:lnTo>
                    <a:pt x="12699" y="532"/>
                  </a:lnTo>
                  <a:lnTo>
                    <a:pt x="12720" y="516"/>
                  </a:lnTo>
                  <a:lnTo>
                    <a:pt x="12743" y="503"/>
                  </a:lnTo>
                  <a:lnTo>
                    <a:pt x="12766" y="491"/>
                  </a:lnTo>
                  <a:lnTo>
                    <a:pt x="12790" y="481"/>
                  </a:lnTo>
                  <a:lnTo>
                    <a:pt x="12814" y="473"/>
                  </a:lnTo>
                  <a:lnTo>
                    <a:pt x="12839" y="467"/>
                  </a:lnTo>
                  <a:lnTo>
                    <a:pt x="12852" y="465"/>
                  </a:lnTo>
                  <a:lnTo>
                    <a:pt x="12866" y="464"/>
                  </a:lnTo>
                  <a:lnTo>
                    <a:pt x="12878" y="463"/>
                  </a:lnTo>
                  <a:lnTo>
                    <a:pt x="12891" y="463"/>
                  </a:lnTo>
                  <a:lnTo>
                    <a:pt x="13720" y="463"/>
                  </a:lnTo>
                  <a:lnTo>
                    <a:pt x="13732" y="463"/>
                  </a:lnTo>
                  <a:lnTo>
                    <a:pt x="13745" y="464"/>
                  </a:lnTo>
                  <a:lnTo>
                    <a:pt x="13757" y="465"/>
                  </a:lnTo>
                  <a:lnTo>
                    <a:pt x="13768" y="467"/>
                  </a:lnTo>
                  <a:lnTo>
                    <a:pt x="13780" y="470"/>
                  </a:lnTo>
                  <a:lnTo>
                    <a:pt x="13791" y="473"/>
                  </a:lnTo>
                  <a:lnTo>
                    <a:pt x="13802" y="478"/>
                  </a:lnTo>
                  <a:lnTo>
                    <a:pt x="13812" y="481"/>
                  </a:lnTo>
                  <a:lnTo>
                    <a:pt x="13822" y="487"/>
                  </a:lnTo>
                  <a:lnTo>
                    <a:pt x="13832" y="491"/>
                  </a:lnTo>
                  <a:lnTo>
                    <a:pt x="13840" y="497"/>
                  </a:lnTo>
                  <a:lnTo>
                    <a:pt x="13850" y="504"/>
                  </a:lnTo>
                  <a:lnTo>
                    <a:pt x="13858" y="511"/>
                  </a:lnTo>
                  <a:lnTo>
                    <a:pt x="13865" y="518"/>
                  </a:lnTo>
                  <a:lnTo>
                    <a:pt x="13873" y="526"/>
                  </a:lnTo>
                  <a:lnTo>
                    <a:pt x="13880" y="533"/>
                  </a:lnTo>
                  <a:lnTo>
                    <a:pt x="13886" y="541"/>
                  </a:lnTo>
                  <a:lnTo>
                    <a:pt x="13892" y="549"/>
                  </a:lnTo>
                  <a:lnTo>
                    <a:pt x="13898" y="559"/>
                  </a:lnTo>
                  <a:lnTo>
                    <a:pt x="13903" y="568"/>
                  </a:lnTo>
                  <a:lnTo>
                    <a:pt x="13906" y="578"/>
                  </a:lnTo>
                  <a:lnTo>
                    <a:pt x="13910" y="587"/>
                  </a:lnTo>
                  <a:lnTo>
                    <a:pt x="13914" y="597"/>
                  </a:lnTo>
                  <a:lnTo>
                    <a:pt x="13916" y="608"/>
                  </a:lnTo>
                  <a:lnTo>
                    <a:pt x="13918" y="619"/>
                  </a:lnTo>
                  <a:lnTo>
                    <a:pt x="13920" y="629"/>
                  </a:lnTo>
                  <a:lnTo>
                    <a:pt x="13921" y="641"/>
                  </a:lnTo>
                  <a:lnTo>
                    <a:pt x="13921" y="652"/>
                  </a:lnTo>
                  <a:lnTo>
                    <a:pt x="13920" y="663"/>
                  </a:lnTo>
                  <a:lnTo>
                    <a:pt x="13918" y="675"/>
                  </a:lnTo>
                  <a:lnTo>
                    <a:pt x="13917" y="687"/>
                  </a:lnTo>
                  <a:lnTo>
                    <a:pt x="13915" y="698"/>
                  </a:lnTo>
                  <a:lnTo>
                    <a:pt x="13827" y="1091"/>
                  </a:lnTo>
                  <a:lnTo>
                    <a:pt x="13820" y="1114"/>
                  </a:lnTo>
                  <a:lnTo>
                    <a:pt x="13811" y="1138"/>
                  </a:lnTo>
                  <a:lnTo>
                    <a:pt x="13800" y="1160"/>
                  </a:lnTo>
                  <a:lnTo>
                    <a:pt x="13787" y="1181"/>
                  </a:lnTo>
                  <a:lnTo>
                    <a:pt x="13772" y="1202"/>
                  </a:lnTo>
                  <a:lnTo>
                    <a:pt x="13756" y="1221"/>
                  </a:lnTo>
                  <a:lnTo>
                    <a:pt x="13738" y="1239"/>
                  </a:lnTo>
                  <a:lnTo>
                    <a:pt x="13717" y="1257"/>
                  </a:lnTo>
                  <a:lnTo>
                    <a:pt x="13697" y="1271"/>
                  </a:lnTo>
                  <a:lnTo>
                    <a:pt x="13675" y="1285"/>
                  </a:lnTo>
                  <a:lnTo>
                    <a:pt x="13652" y="1298"/>
                  </a:lnTo>
                  <a:lnTo>
                    <a:pt x="13628" y="1307"/>
                  </a:lnTo>
                  <a:lnTo>
                    <a:pt x="13603" y="1315"/>
                  </a:lnTo>
                  <a:lnTo>
                    <a:pt x="13578" y="1322"/>
                  </a:lnTo>
                  <a:lnTo>
                    <a:pt x="13566" y="1323"/>
                  </a:lnTo>
                  <a:lnTo>
                    <a:pt x="13552" y="1325"/>
                  </a:lnTo>
                  <a:lnTo>
                    <a:pt x="13539" y="1326"/>
                  </a:lnTo>
                  <a:lnTo>
                    <a:pt x="13526" y="1326"/>
                  </a:lnTo>
                  <a:lnTo>
                    <a:pt x="12698" y="1326"/>
                  </a:lnTo>
                  <a:lnTo>
                    <a:pt x="12685" y="1326"/>
                  </a:lnTo>
                  <a:lnTo>
                    <a:pt x="12673" y="1325"/>
                  </a:lnTo>
                  <a:lnTo>
                    <a:pt x="12661" y="1323"/>
                  </a:lnTo>
                  <a:lnTo>
                    <a:pt x="12649" y="1321"/>
                  </a:lnTo>
                  <a:lnTo>
                    <a:pt x="12637" y="1318"/>
                  </a:lnTo>
                  <a:lnTo>
                    <a:pt x="12626" y="1315"/>
                  </a:lnTo>
                  <a:lnTo>
                    <a:pt x="12615" y="1311"/>
                  </a:lnTo>
                  <a:lnTo>
                    <a:pt x="12605" y="1307"/>
                  </a:lnTo>
                  <a:lnTo>
                    <a:pt x="12595" y="1302"/>
                  </a:lnTo>
                  <a:lnTo>
                    <a:pt x="12586" y="1297"/>
                  </a:lnTo>
                  <a:lnTo>
                    <a:pt x="12576" y="1291"/>
                  </a:lnTo>
                  <a:lnTo>
                    <a:pt x="12568" y="1285"/>
                  </a:lnTo>
                  <a:lnTo>
                    <a:pt x="12560" y="1278"/>
                  </a:lnTo>
                  <a:lnTo>
                    <a:pt x="12551" y="1270"/>
                  </a:lnTo>
                  <a:lnTo>
                    <a:pt x="12544" y="1263"/>
                  </a:lnTo>
                  <a:lnTo>
                    <a:pt x="12538" y="1255"/>
                  </a:lnTo>
                  <a:lnTo>
                    <a:pt x="12531" y="1247"/>
                  </a:lnTo>
                  <a:lnTo>
                    <a:pt x="12525" y="1238"/>
                  </a:lnTo>
                  <a:lnTo>
                    <a:pt x="12520" y="1229"/>
                  </a:lnTo>
                  <a:lnTo>
                    <a:pt x="12515" y="1220"/>
                  </a:lnTo>
                  <a:lnTo>
                    <a:pt x="12510" y="1211"/>
                  </a:lnTo>
                  <a:lnTo>
                    <a:pt x="12507" y="1201"/>
                  </a:lnTo>
                  <a:lnTo>
                    <a:pt x="12503" y="1190"/>
                  </a:lnTo>
                  <a:lnTo>
                    <a:pt x="12501" y="1180"/>
                  </a:lnTo>
                  <a:lnTo>
                    <a:pt x="12499" y="1170"/>
                  </a:lnTo>
                  <a:lnTo>
                    <a:pt x="12497" y="1158"/>
                  </a:lnTo>
                  <a:lnTo>
                    <a:pt x="12497" y="1148"/>
                  </a:lnTo>
                  <a:lnTo>
                    <a:pt x="12497" y="1137"/>
                  </a:lnTo>
                  <a:lnTo>
                    <a:pt x="12497" y="1125"/>
                  </a:lnTo>
                  <a:lnTo>
                    <a:pt x="12498" y="1114"/>
                  </a:lnTo>
                  <a:lnTo>
                    <a:pt x="12499" y="1102"/>
                  </a:lnTo>
                  <a:lnTo>
                    <a:pt x="12502" y="1091"/>
                  </a:lnTo>
                  <a:lnTo>
                    <a:pt x="12590" y="698"/>
                  </a:lnTo>
                  <a:close/>
                  <a:moveTo>
                    <a:pt x="14973" y="777"/>
                  </a:moveTo>
                  <a:lnTo>
                    <a:pt x="14975" y="769"/>
                  </a:lnTo>
                  <a:lnTo>
                    <a:pt x="14975" y="761"/>
                  </a:lnTo>
                  <a:lnTo>
                    <a:pt x="14975" y="753"/>
                  </a:lnTo>
                  <a:lnTo>
                    <a:pt x="14974" y="746"/>
                  </a:lnTo>
                  <a:lnTo>
                    <a:pt x="14973" y="739"/>
                  </a:lnTo>
                  <a:lnTo>
                    <a:pt x="14970" y="733"/>
                  </a:lnTo>
                  <a:lnTo>
                    <a:pt x="14967" y="727"/>
                  </a:lnTo>
                  <a:lnTo>
                    <a:pt x="14962" y="721"/>
                  </a:lnTo>
                  <a:lnTo>
                    <a:pt x="14958" y="716"/>
                  </a:lnTo>
                  <a:lnTo>
                    <a:pt x="14952" y="712"/>
                  </a:lnTo>
                  <a:lnTo>
                    <a:pt x="14946" y="707"/>
                  </a:lnTo>
                  <a:lnTo>
                    <a:pt x="14940" y="704"/>
                  </a:lnTo>
                  <a:lnTo>
                    <a:pt x="14933" y="701"/>
                  </a:lnTo>
                  <a:lnTo>
                    <a:pt x="14926" y="699"/>
                  </a:lnTo>
                  <a:lnTo>
                    <a:pt x="14917" y="698"/>
                  </a:lnTo>
                  <a:lnTo>
                    <a:pt x="14909" y="698"/>
                  </a:lnTo>
                  <a:lnTo>
                    <a:pt x="14577" y="698"/>
                  </a:lnTo>
                  <a:lnTo>
                    <a:pt x="14568" y="698"/>
                  </a:lnTo>
                  <a:lnTo>
                    <a:pt x="14559" y="699"/>
                  </a:lnTo>
                  <a:lnTo>
                    <a:pt x="14551" y="701"/>
                  </a:lnTo>
                  <a:lnTo>
                    <a:pt x="14543" y="704"/>
                  </a:lnTo>
                  <a:lnTo>
                    <a:pt x="14535" y="707"/>
                  </a:lnTo>
                  <a:lnTo>
                    <a:pt x="14527" y="712"/>
                  </a:lnTo>
                  <a:lnTo>
                    <a:pt x="14520" y="716"/>
                  </a:lnTo>
                  <a:lnTo>
                    <a:pt x="14512" y="721"/>
                  </a:lnTo>
                  <a:lnTo>
                    <a:pt x="14506" y="727"/>
                  </a:lnTo>
                  <a:lnTo>
                    <a:pt x="14500" y="732"/>
                  </a:lnTo>
                  <a:lnTo>
                    <a:pt x="14494" y="739"/>
                  </a:lnTo>
                  <a:lnTo>
                    <a:pt x="14489" y="746"/>
                  </a:lnTo>
                  <a:lnTo>
                    <a:pt x="14486" y="753"/>
                  </a:lnTo>
                  <a:lnTo>
                    <a:pt x="14482" y="761"/>
                  </a:lnTo>
                  <a:lnTo>
                    <a:pt x="14479" y="769"/>
                  </a:lnTo>
                  <a:lnTo>
                    <a:pt x="14476" y="777"/>
                  </a:lnTo>
                  <a:lnTo>
                    <a:pt x="14353" y="1326"/>
                  </a:lnTo>
                  <a:lnTo>
                    <a:pt x="13940" y="1326"/>
                  </a:lnTo>
                  <a:lnTo>
                    <a:pt x="14080" y="698"/>
                  </a:lnTo>
                  <a:lnTo>
                    <a:pt x="14087" y="674"/>
                  </a:lnTo>
                  <a:lnTo>
                    <a:pt x="14097" y="651"/>
                  </a:lnTo>
                  <a:lnTo>
                    <a:pt x="14108" y="628"/>
                  </a:lnTo>
                  <a:lnTo>
                    <a:pt x="14121" y="607"/>
                  </a:lnTo>
                  <a:lnTo>
                    <a:pt x="14135" y="586"/>
                  </a:lnTo>
                  <a:lnTo>
                    <a:pt x="14152" y="567"/>
                  </a:lnTo>
                  <a:lnTo>
                    <a:pt x="14170" y="548"/>
                  </a:lnTo>
                  <a:lnTo>
                    <a:pt x="14190" y="532"/>
                  </a:lnTo>
                  <a:lnTo>
                    <a:pt x="14211" y="516"/>
                  </a:lnTo>
                  <a:lnTo>
                    <a:pt x="14233" y="503"/>
                  </a:lnTo>
                  <a:lnTo>
                    <a:pt x="14256" y="491"/>
                  </a:lnTo>
                  <a:lnTo>
                    <a:pt x="14280" y="481"/>
                  </a:lnTo>
                  <a:lnTo>
                    <a:pt x="14304" y="473"/>
                  </a:lnTo>
                  <a:lnTo>
                    <a:pt x="14329" y="467"/>
                  </a:lnTo>
                  <a:lnTo>
                    <a:pt x="14343" y="465"/>
                  </a:lnTo>
                  <a:lnTo>
                    <a:pt x="14356" y="464"/>
                  </a:lnTo>
                  <a:lnTo>
                    <a:pt x="14369" y="463"/>
                  </a:lnTo>
                  <a:lnTo>
                    <a:pt x="14382" y="463"/>
                  </a:lnTo>
                  <a:lnTo>
                    <a:pt x="15108" y="463"/>
                  </a:lnTo>
                  <a:lnTo>
                    <a:pt x="15126" y="463"/>
                  </a:lnTo>
                  <a:lnTo>
                    <a:pt x="15144" y="465"/>
                  </a:lnTo>
                  <a:lnTo>
                    <a:pt x="15161" y="468"/>
                  </a:lnTo>
                  <a:lnTo>
                    <a:pt x="15179" y="473"/>
                  </a:lnTo>
                  <a:lnTo>
                    <a:pt x="15195" y="479"/>
                  </a:lnTo>
                  <a:lnTo>
                    <a:pt x="15211" y="487"/>
                  </a:lnTo>
                  <a:lnTo>
                    <a:pt x="15227" y="496"/>
                  </a:lnTo>
                  <a:lnTo>
                    <a:pt x="15241" y="506"/>
                  </a:lnTo>
                  <a:lnTo>
                    <a:pt x="15259" y="497"/>
                  </a:lnTo>
                  <a:lnTo>
                    <a:pt x="15277" y="488"/>
                  </a:lnTo>
                  <a:lnTo>
                    <a:pt x="15297" y="481"/>
                  </a:lnTo>
                  <a:lnTo>
                    <a:pt x="15316" y="474"/>
                  </a:lnTo>
                  <a:lnTo>
                    <a:pt x="15336" y="470"/>
                  </a:lnTo>
                  <a:lnTo>
                    <a:pt x="15356" y="465"/>
                  </a:lnTo>
                  <a:lnTo>
                    <a:pt x="15376" y="463"/>
                  </a:lnTo>
                  <a:lnTo>
                    <a:pt x="15397" y="463"/>
                  </a:lnTo>
                  <a:lnTo>
                    <a:pt x="16121" y="463"/>
                  </a:lnTo>
                  <a:lnTo>
                    <a:pt x="16134" y="463"/>
                  </a:lnTo>
                  <a:lnTo>
                    <a:pt x="16146" y="464"/>
                  </a:lnTo>
                  <a:lnTo>
                    <a:pt x="16158" y="465"/>
                  </a:lnTo>
                  <a:lnTo>
                    <a:pt x="16170" y="467"/>
                  </a:lnTo>
                  <a:lnTo>
                    <a:pt x="16181" y="470"/>
                  </a:lnTo>
                  <a:lnTo>
                    <a:pt x="16192" y="473"/>
                  </a:lnTo>
                  <a:lnTo>
                    <a:pt x="16203" y="478"/>
                  </a:lnTo>
                  <a:lnTo>
                    <a:pt x="16213" y="481"/>
                  </a:lnTo>
                  <a:lnTo>
                    <a:pt x="16223" y="487"/>
                  </a:lnTo>
                  <a:lnTo>
                    <a:pt x="16233" y="491"/>
                  </a:lnTo>
                  <a:lnTo>
                    <a:pt x="16242" y="497"/>
                  </a:lnTo>
                  <a:lnTo>
                    <a:pt x="16251" y="504"/>
                  </a:lnTo>
                  <a:lnTo>
                    <a:pt x="16259" y="511"/>
                  </a:lnTo>
                  <a:lnTo>
                    <a:pt x="16266" y="518"/>
                  </a:lnTo>
                  <a:lnTo>
                    <a:pt x="16274" y="526"/>
                  </a:lnTo>
                  <a:lnTo>
                    <a:pt x="16281" y="533"/>
                  </a:lnTo>
                  <a:lnTo>
                    <a:pt x="16287" y="541"/>
                  </a:lnTo>
                  <a:lnTo>
                    <a:pt x="16293" y="549"/>
                  </a:lnTo>
                  <a:lnTo>
                    <a:pt x="16299" y="559"/>
                  </a:lnTo>
                  <a:lnTo>
                    <a:pt x="16304" y="568"/>
                  </a:lnTo>
                  <a:lnTo>
                    <a:pt x="16307" y="578"/>
                  </a:lnTo>
                  <a:lnTo>
                    <a:pt x="16312" y="587"/>
                  </a:lnTo>
                  <a:lnTo>
                    <a:pt x="16315" y="597"/>
                  </a:lnTo>
                  <a:lnTo>
                    <a:pt x="16317" y="608"/>
                  </a:lnTo>
                  <a:lnTo>
                    <a:pt x="16319" y="619"/>
                  </a:lnTo>
                  <a:lnTo>
                    <a:pt x="16321" y="629"/>
                  </a:lnTo>
                  <a:lnTo>
                    <a:pt x="16322" y="641"/>
                  </a:lnTo>
                  <a:lnTo>
                    <a:pt x="16322" y="652"/>
                  </a:lnTo>
                  <a:lnTo>
                    <a:pt x="16322" y="663"/>
                  </a:lnTo>
                  <a:lnTo>
                    <a:pt x="16321" y="675"/>
                  </a:lnTo>
                  <a:lnTo>
                    <a:pt x="16318" y="687"/>
                  </a:lnTo>
                  <a:lnTo>
                    <a:pt x="16316" y="698"/>
                  </a:lnTo>
                  <a:lnTo>
                    <a:pt x="16175" y="1326"/>
                  </a:lnTo>
                  <a:lnTo>
                    <a:pt x="15762" y="1326"/>
                  </a:lnTo>
                  <a:lnTo>
                    <a:pt x="15883" y="777"/>
                  </a:lnTo>
                  <a:lnTo>
                    <a:pt x="15886" y="769"/>
                  </a:lnTo>
                  <a:lnTo>
                    <a:pt x="15886" y="761"/>
                  </a:lnTo>
                  <a:lnTo>
                    <a:pt x="15886" y="753"/>
                  </a:lnTo>
                  <a:lnTo>
                    <a:pt x="15885" y="746"/>
                  </a:lnTo>
                  <a:lnTo>
                    <a:pt x="15883" y="739"/>
                  </a:lnTo>
                  <a:lnTo>
                    <a:pt x="15881" y="733"/>
                  </a:lnTo>
                  <a:lnTo>
                    <a:pt x="15877" y="727"/>
                  </a:lnTo>
                  <a:lnTo>
                    <a:pt x="15874" y="721"/>
                  </a:lnTo>
                  <a:lnTo>
                    <a:pt x="15869" y="716"/>
                  </a:lnTo>
                  <a:lnTo>
                    <a:pt x="15863" y="712"/>
                  </a:lnTo>
                  <a:lnTo>
                    <a:pt x="15857" y="707"/>
                  </a:lnTo>
                  <a:lnTo>
                    <a:pt x="15851" y="704"/>
                  </a:lnTo>
                  <a:lnTo>
                    <a:pt x="15844" y="701"/>
                  </a:lnTo>
                  <a:lnTo>
                    <a:pt x="15836" y="699"/>
                  </a:lnTo>
                  <a:lnTo>
                    <a:pt x="15828" y="698"/>
                  </a:lnTo>
                  <a:lnTo>
                    <a:pt x="15819" y="698"/>
                  </a:lnTo>
                  <a:lnTo>
                    <a:pt x="15488" y="698"/>
                  </a:lnTo>
                  <a:lnTo>
                    <a:pt x="15480" y="698"/>
                  </a:lnTo>
                  <a:lnTo>
                    <a:pt x="15470" y="699"/>
                  </a:lnTo>
                  <a:lnTo>
                    <a:pt x="15462" y="701"/>
                  </a:lnTo>
                  <a:lnTo>
                    <a:pt x="15453" y="704"/>
                  </a:lnTo>
                  <a:lnTo>
                    <a:pt x="15446" y="707"/>
                  </a:lnTo>
                  <a:lnTo>
                    <a:pt x="15438" y="712"/>
                  </a:lnTo>
                  <a:lnTo>
                    <a:pt x="15430" y="716"/>
                  </a:lnTo>
                  <a:lnTo>
                    <a:pt x="15424" y="721"/>
                  </a:lnTo>
                  <a:lnTo>
                    <a:pt x="15417" y="727"/>
                  </a:lnTo>
                  <a:lnTo>
                    <a:pt x="15411" y="732"/>
                  </a:lnTo>
                  <a:lnTo>
                    <a:pt x="15406" y="739"/>
                  </a:lnTo>
                  <a:lnTo>
                    <a:pt x="15400" y="746"/>
                  </a:lnTo>
                  <a:lnTo>
                    <a:pt x="15397" y="753"/>
                  </a:lnTo>
                  <a:lnTo>
                    <a:pt x="15393" y="761"/>
                  </a:lnTo>
                  <a:lnTo>
                    <a:pt x="15389" y="769"/>
                  </a:lnTo>
                  <a:lnTo>
                    <a:pt x="15387" y="777"/>
                  </a:lnTo>
                  <a:lnTo>
                    <a:pt x="15264" y="1326"/>
                  </a:lnTo>
                  <a:lnTo>
                    <a:pt x="14851" y="1326"/>
                  </a:lnTo>
                  <a:lnTo>
                    <a:pt x="14973" y="777"/>
                  </a:lnTo>
                  <a:close/>
                  <a:moveTo>
                    <a:pt x="17375" y="777"/>
                  </a:moveTo>
                  <a:lnTo>
                    <a:pt x="17376" y="769"/>
                  </a:lnTo>
                  <a:lnTo>
                    <a:pt x="17377" y="761"/>
                  </a:lnTo>
                  <a:lnTo>
                    <a:pt x="17376" y="753"/>
                  </a:lnTo>
                  <a:lnTo>
                    <a:pt x="17376" y="746"/>
                  </a:lnTo>
                  <a:lnTo>
                    <a:pt x="17374" y="739"/>
                  </a:lnTo>
                  <a:lnTo>
                    <a:pt x="17371" y="733"/>
                  </a:lnTo>
                  <a:lnTo>
                    <a:pt x="17367" y="727"/>
                  </a:lnTo>
                  <a:lnTo>
                    <a:pt x="17364" y="721"/>
                  </a:lnTo>
                  <a:lnTo>
                    <a:pt x="17359" y="716"/>
                  </a:lnTo>
                  <a:lnTo>
                    <a:pt x="17353" y="712"/>
                  </a:lnTo>
                  <a:lnTo>
                    <a:pt x="17347" y="707"/>
                  </a:lnTo>
                  <a:lnTo>
                    <a:pt x="17341" y="704"/>
                  </a:lnTo>
                  <a:lnTo>
                    <a:pt x="17334" y="701"/>
                  </a:lnTo>
                  <a:lnTo>
                    <a:pt x="17327" y="699"/>
                  </a:lnTo>
                  <a:lnTo>
                    <a:pt x="17318" y="698"/>
                  </a:lnTo>
                  <a:lnTo>
                    <a:pt x="17310" y="698"/>
                  </a:lnTo>
                  <a:lnTo>
                    <a:pt x="16978" y="698"/>
                  </a:lnTo>
                  <a:lnTo>
                    <a:pt x="16970" y="698"/>
                  </a:lnTo>
                  <a:lnTo>
                    <a:pt x="16962" y="699"/>
                  </a:lnTo>
                  <a:lnTo>
                    <a:pt x="16952" y="701"/>
                  </a:lnTo>
                  <a:lnTo>
                    <a:pt x="16945" y="704"/>
                  </a:lnTo>
                  <a:lnTo>
                    <a:pt x="16936" y="707"/>
                  </a:lnTo>
                  <a:lnTo>
                    <a:pt x="16929" y="712"/>
                  </a:lnTo>
                  <a:lnTo>
                    <a:pt x="16922" y="716"/>
                  </a:lnTo>
                  <a:lnTo>
                    <a:pt x="16915" y="721"/>
                  </a:lnTo>
                  <a:lnTo>
                    <a:pt x="16907" y="727"/>
                  </a:lnTo>
                  <a:lnTo>
                    <a:pt x="16901" y="732"/>
                  </a:lnTo>
                  <a:lnTo>
                    <a:pt x="16896" y="739"/>
                  </a:lnTo>
                  <a:lnTo>
                    <a:pt x="16892" y="746"/>
                  </a:lnTo>
                  <a:lnTo>
                    <a:pt x="16887" y="753"/>
                  </a:lnTo>
                  <a:lnTo>
                    <a:pt x="16883" y="761"/>
                  </a:lnTo>
                  <a:lnTo>
                    <a:pt x="16880" y="769"/>
                  </a:lnTo>
                  <a:lnTo>
                    <a:pt x="16877" y="777"/>
                  </a:lnTo>
                  <a:lnTo>
                    <a:pt x="16827" y="1012"/>
                  </a:lnTo>
                  <a:lnTo>
                    <a:pt x="16824" y="1020"/>
                  </a:lnTo>
                  <a:lnTo>
                    <a:pt x="16824" y="1028"/>
                  </a:lnTo>
                  <a:lnTo>
                    <a:pt x="16824" y="1035"/>
                  </a:lnTo>
                  <a:lnTo>
                    <a:pt x="16825" y="1042"/>
                  </a:lnTo>
                  <a:lnTo>
                    <a:pt x="16827" y="1049"/>
                  </a:lnTo>
                  <a:lnTo>
                    <a:pt x="16829" y="1056"/>
                  </a:lnTo>
                  <a:lnTo>
                    <a:pt x="16833" y="1061"/>
                  </a:lnTo>
                  <a:lnTo>
                    <a:pt x="16837" y="1067"/>
                  </a:lnTo>
                  <a:lnTo>
                    <a:pt x="16841" y="1073"/>
                  </a:lnTo>
                  <a:lnTo>
                    <a:pt x="16847" y="1077"/>
                  </a:lnTo>
                  <a:lnTo>
                    <a:pt x="16853" y="1081"/>
                  </a:lnTo>
                  <a:lnTo>
                    <a:pt x="16859" y="1084"/>
                  </a:lnTo>
                  <a:lnTo>
                    <a:pt x="16866" y="1086"/>
                  </a:lnTo>
                  <a:lnTo>
                    <a:pt x="16874" y="1089"/>
                  </a:lnTo>
                  <a:lnTo>
                    <a:pt x="16882" y="1090"/>
                  </a:lnTo>
                  <a:lnTo>
                    <a:pt x="16890" y="1091"/>
                  </a:lnTo>
                  <a:lnTo>
                    <a:pt x="17222" y="1091"/>
                  </a:lnTo>
                  <a:lnTo>
                    <a:pt x="17169" y="1326"/>
                  </a:lnTo>
                  <a:lnTo>
                    <a:pt x="16589" y="1326"/>
                  </a:lnTo>
                  <a:lnTo>
                    <a:pt x="16577" y="1326"/>
                  </a:lnTo>
                  <a:lnTo>
                    <a:pt x="16564" y="1325"/>
                  </a:lnTo>
                  <a:lnTo>
                    <a:pt x="16552" y="1323"/>
                  </a:lnTo>
                  <a:lnTo>
                    <a:pt x="16540" y="1321"/>
                  </a:lnTo>
                  <a:lnTo>
                    <a:pt x="16529" y="1318"/>
                  </a:lnTo>
                  <a:lnTo>
                    <a:pt x="16518" y="1315"/>
                  </a:lnTo>
                  <a:lnTo>
                    <a:pt x="16507" y="1311"/>
                  </a:lnTo>
                  <a:lnTo>
                    <a:pt x="16497" y="1307"/>
                  </a:lnTo>
                  <a:lnTo>
                    <a:pt x="16487" y="1302"/>
                  </a:lnTo>
                  <a:lnTo>
                    <a:pt x="16477" y="1297"/>
                  </a:lnTo>
                  <a:lnTo>
                    <a:pt x="16468" y="1291"/>
                  </a:lnTo>
                  <a:lnTo>
                    <a:pt x="16459" y="1285"/>
                  </a:lnTo>
                  <a:lnTo>
                    <a:pt x="16451" y="1278"/>
                  </a:lnTo>
                  <a:lnTo>
                    <a:pt x="16444" y="1270"/>
                  </a:lnTo>
                  <a:lnTo>
                    <a:pt x="16436" y="1263"/>
                  </a:lnTo>
                  <a:lnTo>
                    <a:pt x="16429" y="1255"/>
                  </a:lnTo>
                  <a:lnTo>
                    <a:pt x="16423" y="1247"/>
                  </a:lnTo>
                  <a:lnTo>
                    <a:pt x="16417" y="1238"/>
                  </a:lnTo>
                  <a:lnTo>
                    <a:pt x="16411" y="1229"/>
                  </a:lnTo>
                  <a:lnTo>
                    <a:pt x="16406" y="1220"/>
                  </a:lnTo>
                  <a:lnTo>
                    <a:pt x="16403" y="1211"/>
                  </a:lnTo>
                  <a:lnTo>
                    <a:pt x="16399" y="1201"/>
                  </a:lnTo>
                  <a:lnTo>
                    <a:pt x="16395" y="1190"/>
                  </a:lnTo>
                  <a:lnTo>
                    <a:pt x="16393" y="1180"/>
                  </a:lnTo>
                  <a:lnTo>
                    <a:pt x="16390" y="1170"/>
                  </a:lnTo>
                  <a:lnTo>
                    <a:pt x="16389" y="1158"/>
                  </a:lnTo>
                  <a:lnTo>
                    <a:pt x="16388" y="1148"/>
                  </a:lnTo>
                  <a:lnTo>
                    <a:pt x="16388" y="1137"/>
                  </a:lnTo>
                  <a:lnTo>
                    <a:pt x="16388" y="1125"/>
                  </a:lnTo>
                  <a:lnTo>
                    <a:pt x="16389" y="1114"/>
                  </a:lnTo>
                  <a:lnTo>
                    <a:pt x="16392" y="1102"/>
                  </a:lnTo>
                  <a:lnTo>
                    <a:pt x="16394" y="1091"/>
                  </a:lnTo>
                  <a:lnTo>
                    <a:pt x="16482" y="698"/>
                  </a:lnTo>
                  <a:lnTo>
                    <a:pt x="16488" y="674"/>
                  </a:lnTo>
                  <a:lnTo>
                    <a:pt x="16498" y="651"/>
                  </a:lnTo>
                  <a:lnTo>
                    <a:pt x="16509" y="628"/>
                  </a:lnTo>
                  <a:lnTo>
                    <a:pt x="16522" y="607"/>
                  </a:lnTo>
                  <a:lnTo>
                    <a:pt x="16536" y="586"/>
                  </a:lnTo>
                  <a:lnTo>
                    <a:pt x="16553" y="567"/>
                  </a:lnTo>
                  <a:lnTo>
                    <a:pt x="16571" y="548"/>
                  </a:lnTo>
                  <a:lnTo>
                    <a:pt x="16590" y="532"/>
                  </a:lnTo>
                  <a:lnTo>
                    <a:pt x="16612" y="516"/>
                  </a:lnTo>
                  <a:lnTo>
                    <a:pt x="16634" y="503"/>
                  </a:lnTo>
                  <a:lnTo>
                    <a:pt x="16657" y="491"/>
                  </a:lnTo>
                  <a:lnTo>
                    <a:pt x="16681" y="481"/>
                  </a:lnTo>
                  <a:lnTo>
                    <a:pt x="16706" y="473"/>
                  </a:lnTo>
                  <a:lnTo>
                    <a:pt x="16731" y="467"/>
                  </a:lnTo>
                  <a:lnTo>
                    <a:pt x="16743" y="465"/>
                  </a:lnTo>
                  <a:lnTo>
                    <a:pt x="16757" y="464"/>
                  </a:lnTo>
                  <a:lnTo>
                    <a:pt x="16770" y="463"/>
                  </a:lnTo>
                  <a:lnTo>
                    <a:pt x="16783" y="463"/>
                  </a:lnTo>
                  <a:lnTo>
                    <a:pt x="17611" y="463"/>
                  </a:lnTo>
                  <a:lnTo>
                    <a:pt x="17624" y="463"/>
                  </a:lnTo>
                  <a:lnTo>
                    <a:pt x="17636" y="464"/>
                  </a:lnTo>
                  <a:lnTo>
                    <a:pt x="17648" y="465"/>
                  </a:lnTo>
                  <a:lnTo>
                    <a:pt x="17660" y="467"/>
                  </a:lnTo>
                  <a:lnTo>
                    <a:pt x="17671" y="470"/>
                  </a:lnTo>
                  <a:lnTo>
                    <a:pt x="17683" y="473"/>
                  </a:lnTo>
                  <a:lnTo>
                    <a:pt x="17694" y="478"/>
                  </a:lnTo>
                  <a:lnTo>
                    <a:pt x="17704" y="481"/>
                  </a:lnTo>
                  <a:lnTo>
                    <a:pt x="17713" y="487"/>
                  </a:lnTo>
                  <a:lnTo>
                    <a:pt x="17723" y="491"/>
                  </a:lnTo>
                  <a:lnTo>
                    <a:pt x="17733" y="497"/>
                  </a:lnTo>
                  <a:lnTo>
                    <a:pt x="17741" y="504"/>
                  </a:lnTo>
                  <a:lnTo>
                    <a:pt x="17749" y="511"/>
                  </a:lnTo>
                  <a:lnTo>
                    <a:pt x="17757" y="518"/>
                  </a:lnTo>
                  <a:lnTo>
                    <a:pt x="17765" y="526"/>
                  </a:lnTo>
                  <a:lnTo>
                    <a:pt x="17771" y="533"/>
                  </a:lnTo>
                  <a:lnTo>
                    <a:pt x="17778" y="541"/>
                  </a:lnTo>
                  <a:lnTo>
                    <a:pt x="17784" y="549"/>
                  </a:lnTo>
                  <a:lnTo>
                    <a:pt x="17789" y="559"/>
                  </a:lnTo>
                  <a:lnTo>
                    <a:pt x="17794" y="568"/>
                  </a:lnTo>
                  <a:lnTo>
                    <a:pt x="17799" y="578"/>
                  </a:lnTo>
                  <a:lnTo>
                    <a:pt x="17802" y="587"/>
                  </a:lnTo>
                  <a:lnTo>
                    <a:pt x="17805" y="597"/>
                  </a:lnTo>
                  <a:lnTo>
                    <a:pt x="17808" y="608"/>
                  </a:lnTo>
                  <a:lnTo>
                    <a:pt x="17810" y="619"/>
                  </a:lnTo>
                  <a:lnTo>
                    <a:pt x="17811" y="629"/>
                  </a:lnTo>
                  <a:lnTo>
                    <a:pt x="17812" y="641"/>
                  </a:lnTo>
                  <a:lnTo>
                    <a:pt x="17812" y="652"/>
                  </a:lnTo>
                  <a:lnTo>
                    <a:pt x="17812" y="663"/>
                  </a:lnTo>
                  <a:lnTo>
                    <a:pt x="17811" y="675"/>
                  </a:lnTo>
                  <a:lnTo>
                    <a:pt x="17810" y="687"/>
                  </a:lnTo>
                  <a:lnTo>
                    <a:pt x="17806" y="698"/>
                  </a:lnTo>
                  <a:lnTo>
                    <a:pt x="17666" y="1326"/>
                  </a:lnTo>
                  <a:lnTo>
                    <a:pt x="17252" y="1326"/>
                  </a:lnTo>
                  <a:lnTo>
                    <a:pt x="17375" y="777"/>
                  </a:lnTo>
                  <a:close/>
                  <a:moveTo>
                    <a:pt x="18883" y="698"/>
                  </a:moveTo>
                  <a:lnTo>
                    <a:pt x="18387" y="698"/>
                  </a:lnTo>
                  <a:lnTo>
                    <a:pt x="18317" y="1012"/>
                  </a:lnTo>
                  <a:lnTo>
                    <a:pt x="18316" y="1020"/>
                  </a:lnTo>
                  <a:lnTo>
                    <a:pt x="18314" y="1028"/>
                  </a:lnTo>
                  <a:lnTo>
                    <a:pt x="18314" y="1035"/>
                  </a:lnTo>
                  <a:lnTo>
                    <a:pt x="18316" y="1042"/>
                  </a:lnTo>
                  <a:lnTo>
                    <a:pt x="18318" y="1049"/>
                  </a:lnTo>
                  <a:lnTo>
                    <a:pt x="18320" y="1056"/>
                  </a:lnTo>
                  <a:lnTo>
                    <a:pt x="18323" y="1061"/>
                  </a:lnTo>
                  <a:lnTo>
                    <a:pt x="18328" y="1067"/>
                  </a:lnTo>
                  <a:lnTo>
                    <a:pt x="18332" y="1073"/>
                  </a:lnTo>
                  <a:lnTo>
                    <a:pt x="18337" y="1077"/>
                  </a:lnTo>
                  <a:lnTo>
                    <a:pt x="18343" y="1081"/>
                  </a:lnTo>
                  <a:lnTo>
                    <a:pt x="18351" y="1084"/>
                  </a:lnTo>
                  <a:lnTo>
                    <a:pt x="18357" y="1086"/>
                  </a:lnTo>
                  <a:lnTo>
                    <a:pt x="18365" y="1089"/>
                  </a:lnTo>
                  <a:lnTo>
                    <a:pt x="18372" y="1090"/>
                  </a:lnTo>
                  <a:lnTo>
                    <a:pt x="18381" y="1091"/>
                  </a:lnTo>
                  <a:lnTo>
                    <a:pt x="18795" y="1091"/>
                  </a:lnTo>
                  <a:lnTo>
                    <a:pt x="18742" y="1326"/>
                  </a:lnTo>
                  <a:lnTo>
                    <a:pt x="18079" y="1326"/>
                  </a:lnTo>
                  <a:lnTo>
                    <a:pt x="18067" y="1326"/>
                  </a:lnTo>
                  <a:lnTo>
                    <a:pt x="18054" y="1325"/>
                  </a:lnTo>
                  <a:lnTo>
                    <a:pt x="18042" y="1323"/>
                  </a:lnTo>
                  <a:lnTo>
                    <a:pt x="18031" y="1321"/>
                  </a:lnTo>
                  <a:lnTo>
                    <a:pt x="18019" y="1318"/>
                  </a:lnTo>
                  <a:lnTo>
                    <a:pt x="18008" y="1315"/>
                  </a:lnTo>
                  <a:lnTo>
                    <a:pt x="17998" y="1311"/>
                  </a:lnTo>
                  <a:lnTo>
                    <a:pt x="17987" y="1307"/>
                  </a:lnTo>
                  <a:lnTo>
                    <a:pt x="17977" y="1302"/>
                  </a:lnTo>
                  <a:lnTo>
                    <a:pt x="17967" y="1297"/>
                  </a:lnTo>
                  <a:lnTo>
                    <a:pt x="17959" y="1291"/>
                  </a:lnTo>
                  <a:lnTo>
                    <a:pt x="17949" y="1285"/>
                  </a:lnTo>
                  <a:lnTo>
                    <a:pt x="17942" y="1278"/>
                  </a:lnTo>
                  <a:lnTo>
                    <a:pt x="17934" y="1270"/>
                  </a:lnTo>
                  <a:lnTo>
                    <a:pt x="17926" y="1263"/>
                  </a:lnTo>
                  <a:lnTo>
                    <a:pt x="17919" y="1255"/>
                  </a:lnTo>
                  <a:lnTo>
                    <a:pt x="17913" y="1247"/>
                  </a:lnTo>
                  <a:lnTo>
                    <a:pt x="17907" y="1238"/>
                  </a:lnTo>
                  <a:lnTo>
                    <a:pt x="17902" y="1229"/>
                  </a:lnTo>
                  <a:lnTo>
                    <a:pt x="17896" y="1220"/>
                  </a:lnTo>
                  <a:lnTo>
                    <a:pt x="17893" y="1211"/>
                  </a:lnTo>
                  <a:lnTo>
                    <a:pt x="17889" y="1201"/>
                  </a:lnTo>
                  <a:lnTo>
                    <a:pt x="17886" y="1190"/>
                  </a:lnTo>
                  <a:lnTo>
                    <a:pt x="17883" y="1180"/>
                  </a:lnTo>
                  <a:lnTo>
                    <a:pt x="17881" y="1170"/>
                  </a:lnTo>
                  <a:lnTo>
                    <a:pt x="17879" y="1158"/>
                  </a:lnTo>
                  <a:lnTo>
                    <a:pt x="17878" y="1148"/>
                  </a:lnTo>
                  <a:lnTo>
                    <a:pt x="17878" y="1137"/>
                  </a:lnTo>
                  <a:lnTo>
                    <a:pt x="17879" y="1125"/>
                  </a:lnTo>
                  <a:lnTo>
                    <a:pt x="17881" y="1114"/>
                  </a:lnTo>
                  <a:lnTo>
                    <a:pt x="17882" y="1102"/>
                  </a:lnTo>
                  <a:lnTo>
                    <a:pt x="17884" y="1091"/>
                  </a:lnTo>
                  <a:lnTo>
                    <a:pt x="18095" y="149"/>
                  </a:lnTo>
                  <a:lnTo>
                    <a:pt x="18508" y="149"/>
                  </a:lnTo>
                  <a:lnTo>
                    <a:pt x="18440" y="463"/>
                  </a:lnTo>
                  <a:lnTo>
                    <a:pt x="18936" y="463"/>
                  </a:lnTo>
                  <a:lnTo>
                    <a:pt x="18883" y="69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5" name="Freeform 33"/>
            <p:cNvSpPr>
              <a:spLocks noEditPoints="1"/>
            </p:cNvSpPr>
            <p:nvPr/>
          </p:nvSpPr>
          <p:spPr bwMode="auto">
            <a:xfrm>
              <a:off x="1063" y="2629"/>
              <a:ext cx="1874" cy="204"/>
            </a:xfrm>
            <a:custGeom>
              <a:avLst/>
              <a:gdLst>
                <a:gd name="T0" fmla="*/ 1 w 9373"/>
                <a:gd name="T1" fmla="*/ 0 h 1019"/>
                <a:gd name="T2" fmla="*/ 1 w 9373"/>
                <a:gd name="T3" fmla="*/ 0 h 1019"/>
                <a:gd name="T4" fmla="*/ 1 w 9373"/>
                <a:gd name="T5" fmla="*/ 0 h 1019"/>
                <a:gd name="T6" fmla="*/ 1 w 9373"/>
                <a:gd name="T7" fmla="*/ 0 h 1019"/>
                <a:gd name="T8" fmla="*/ 1 w 9373"/>
                <a:gd name="T9" fmla="*/ 0 h 1019"/>
                <a:gd name="T10" fmla="*/ 1 w 9373"/>
                <a:gd name="T11" fmla="*/ 0 h 1019"/>
                <a:gd name="T12" fmla="*/ 1 w 9373"/>
                <a:gd name="T13" fmla="*/ 0 h 1019"/>
                <a:gd name="T14" fmla="*/ 1 w 9373"/>
                <a:gd name="T15" fmla="*/ 0 h 1019"/>
                <a:gd name="T16" fmla="*/ 1 w 9373"/>
                <a:gd name="T17" fmla="*/ 0 h 1019"/>
                <a:gd name="T18" fmla="*/ 1 w 9373"/>
                <a:gd name="T19" fmla="*/ 0 h 1019"/>
                <a:gd name="T20" fmla="*/ 1 w 9373"/>
                <a:gd name="T21" fmla="*/ 0 h 1019"/>
                <a:gd name="T22" fmla="*/ 1 w 9373"/>
                <a:gd name="T23" fmla="*/ 0 h 1019"/>
                <a:gd name="T24" fmla="*/ 1 w 9373"/>
                <a:gd name="T25" fmla="*/ 0 h 1019"/>
                <a:gd name="T26" fmla="*/ 1 w 9373"/>
                <a:gd name="T27" fmla="*/ 0 h 1019"/>
                <a:gd name="T28" fmla="*/ 1 w 9373"/>
                <a:gd name="T29" fmla="*/ 0 h 1019"/>
                <a:gd name="T30" fmla="*/ 1 w 9373"/>
                <a:gd name="T31" fmla="*/ 0 h 1019"/>
                <a:gd name="T32" fmla="*/ 1 w 9373"/>
                <a:gd name="T33" fmla="*/ 0 h 1019"/>
                <a:gd name="T34" fmla="*/ 1 w 9373"/>
                <a:gd name="T35" fmla="*/ 0 h 1019"/>
                <a:gd name="T36" fmla="*/ 1 w 9373"/>
                <a:gd name="T37" fmla="*/ 0 h 1019"/>
                <a:gd name="T38" fmla="*/ 1 w 9373"/>
                <a:gd name="T39" fmla="*/ 0 h 1019"/>
                <a:gd name="T40" fmla="*/ 1 w 9373"/>
                <a:gd name="T41" fmla="*/ 0 h 1019"/>
                <a:gd name="T42" fmla="*/ 1 w 9373"/>
                <a:gd name="T43" fmla="*/ 0 h 1019"/>
                <a:gd name="T44" fmla="*/ 1 w 9373"/>
                <a:gd name="T45" fmla="*/ 0 h 1019"/>
                <a:gd name="T46" fmla="*/ 1 w 9373"/>
                <a:gd name="T47" fmla="*/ 0 h 1019"/>
                <a:gd name="T48" fmla="*/ 1 w 9373"/>
                <a:gd name="T49" fmla="*/ 0 h 1019"/>
                <a:gd name="T50" fmla="*/ 1 w 9373"/>
                <a:gd name="T51" fmla="*/ 0 h 1019"/>
                <a:gd name="T52" fmla="*/ 1 w 9373"/>
                <a:gd name="T53" fmla="*/ 0 h 1019"/>
                <a:gd name="T54" fmla="*/ 1 w 9373"/>
                <a:gd name="T55" fmla="*/ 0 h 1019"/>
                <a:gd name="T56" fmla="*/ 1 w 9373"/>
                <a:gd name="T57" fmla="*/ 0 h 1019"/>
                <a:gd name="T58" fmla="*/ 0 w 9373"/>
                <a:gd name="T59" fmla="*/ 0 h 1019"/>
                <a:gd name="T60" fmla="*/ 0 w 9373"/>
                <a:gd name="T61" fmla="*/ 0 h 1019"/>
                <a:gd name="T62" fmla="*/ 0 w 9373"/>
                <a:gd name="T63" fmla="*/ 0 h 1019"/>
                <a:gd name="T64" fmla="*/ 0 w 9373"/>
                <a:gd name="T65" fmla="*/ 0 h 1019"/>
                <a:gd name="T66" fmla="*/ 0 w 9373"/>
                <a:gd name="T67" fmla="*/ 0 h 1019"/>
                <a:gd name="T68" fmla="*/ 0 w 9373"/>
                <a:gd name="T69" fmla="*/ 0 h 1019"/>
                <a:gd name="T70" fmla="*/ 0 w 9373"/>
                <a:gd name="T71" fmla="*/ 0 h 1019"/>
                <a:gd name="T72" fmla="*/ 0 w 9373"/>
                <a:gd name="T73" fmla="*/ 0 h 1019"/>
                <a:gd name="T74" fmla="*/ 0 w 9373"/>
                <a:gd name="T75" fmla="*/ 0 h 1019"/>
                <a:gd name="T76" fmla="*/ 0 w 9373"/>
                <a:gd name="T77" fmla="*/ 0 h 1019"/>
                <a:gd name="T78" fmla="*/ 0 w 9373"/>
                <a:gd name="T79" fmla="*/ 0 h 1019"/>
                <a:gd name="T80" fmla="*/ 0 w 9373"/>
                <a:gd name="T81" fmla="*/ 0 h 1019"/>
                <a:gd name="T82" fmla="*/ 0 w 9373"/>
                <a:gd name="T83" fmla="*/ 0 h 1019"/>
                <a:gd name="T84" fmla="*/ 0 w 9373"/>
                <a:gd name="T85" fmla="*/ 0 h 1019"/>
                <a:gd name="T86" fmla="*/ 0 w 9373"/>
                <a:gd name="T87" fmla="*/ 0 h 1019"/>
                <a:gd name="T88" fmla="*/ 0 w 9373"/>
                <a:gd name="T89" fmla="*/ 0 h 1019"/>
                <a:gd name="T90" fmla="*/ 0 w 9373"/>
                <a:gd name="T91" fmla="*/ 0 h 1019"/>
                <a:gd name="T92" fmla="*/ 0 w 9373"/>
                <a:gd name="T93" fmla="*/ 0 h 1019"/>
                <a:gd name="T94" fmla="*/ 0 w 9373"/>
                <a:gd name="T95" fmla="*/ 0 h 1019"/>
                <a:gd name="T96" fmla="*/ 0 w 9373"/>
                <a:gd name="T97" fmla="*/ 0 h 1019"/>
                <a:gd name="T98" fmla="*/ 0 w 9373"/>
                <a:gd name="T99" fmla="*/ 0 h 1019"/>
                <a:gd name="T100" fmla="*/ 0 w 9373"/>
                <a:gd name="T101" fmla="*/ 0 h 1019"/>
                <a:gd name="T102" fmla="*/ 0 w 9373"/>
                <a:gd name="T103" fmla="*/ 0 h 1019"/>
                <a:gd name="T104" fmla="*/ 0 w 9373"/>
                <a:gd name="T105" fmla="*/ 0 h 1019"/>
                <a:gd name="T106" fmla="*/ 0 w 9373"/>
                <a:gd name="T107" fmla="*/ 0 h 1019"/>
                <a:gd name="T108" fmla="*/ 0 w 9373"/>
                <a:gd name="T109" fmla="*/ 0 h 10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373"/>
                <a:gd name="T166" fmla="*/ 0 h 1019"/>
                <a:gd name="T167" fmla="*/ 9373 w 9373"/>
                <a:gd name="T168" fmla="*/ 1019 h 10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373" h="1019" extrusionOk="0">
                  <a:moveTo>
                    <a:pt x="8936" y="470"/>
                  </a:moveTo>
                  <a:lnTo>
                    <a:pt x="8937" y="462"/>
                  </a:lnTo>
                  <a:lnTo>
                    <a:pt x="8938" y="454"/>
                  </a:lnTo>
                  <a:lnTo>
                    <a:pt x="8937" y="446"/>
                  </a:lnTo>
                  <a:lnTo>
                    <a:pt x="8937" y="439"/>
                  </a:lnTo>
                  <a:lnTo>
                    <a:pt x="8935" y="432"/>
                  </a:lnTo>
                  <a:lnTo>
                    <a:pt x="8932" y="425"/>
                  </a:lnTo>
                  <a:lnTo>
                    <a:pt x="8929" y="420"/>
                  </a:lnTo>
                  <a:lnTo>
                    <a:pt x="8925" y="414"/>
                  </a:lnTo>
                  <a:lnTo>
                    <a:pt x="8920" y="409"/>
                  </a:lnTo>
                  <a:lnTo>
                    <a:pt x="8914" y="405"/>
                  </a:lnTo>
                  <a:lnTo>
                    <a:pt x="8908" y="400"/>
                  </a:lnTo>
                  <a:lnTo>
                    <a:pt x="8902" y="397"/>
                  </a:lnTo>
                  <a:lnTo>
                    <a:pt x="8895" y="394"/>
                  </a:lnTo>
                  <a:lnTo>
                    <a:pt x="8888" y="392"/>
                  </a:lnTo>
                  <a:lnTo>
                    <a:pt x="8879" y="391"/>
                  </a:lnTo>
                  <a:lnTo>
                    <a:pt x="8871" y="391"/>
                  </a:lnTo>
                  <a:lnTo>
                    <a:pt x="8540" y="391"/>
                  </a:lnTo>
                  <a:lnTo>
                    <a:pt x="8531" y="391"/>
                  </a:lnTo>
                  <a:lnTo>
                    <a:pt x="8523" y="392"/>
                  </a:lnTo>
                  <a:lnTo>
                    <a:pt x="8514" y="394"/>
                  </a:lnTo>
                  <a:lnTo>
                    <a:pt x="8506" y="397"/>
                  </a:lnTo>
                  <a:lnTo>
                    <a:pt x="8497" y="400"/>
                  </a:lnTo>
                  <a:lnTo>
                    <a:pt x="8490" y="405"/>
                  </a:lnTo>
                  <a:lnTo>
                    <a:pt x="8483" y="409"/>
                  </a:lnTo>
                  <a:lnTo>
                    <a:pt x="8476" y="414"/>
                  </a:lnTo>
                  <a:lnTo>
                    <a:pt x="8469" y="420"/>
                  </a:lnTo>
                  <a:lnTo>
                    <a:pt x="8463" y="425"/>
                  </a:lnTo>
                  <a:lnTo>
                    <a:pt x="8458" y="432"/>
                  </a:lnTo>
                  <a:lnTo>
                    <a:pt x="8453" y="439"/>
                  </a:lnTo>
                  <a:lnTo>
                    <a:pt x="8448" y="446"/>
                  </a:lnTo>
                  <a:lnTo>
                    <a:pt x="8444" y="454"/>
                  </a:lnTo>
                  <a:lnTo>
                    <a:pt x="8441" y="462"/>
                  </a:lnTo>
                  <a:lnTo>
                    <a:pt x="8438" y="470"/>
                  </a:lnTo>
                  <a:lnTo>
                    <a:pt x="8388" y="705"/>
                  </a:lnTo>
                  <a:lnTo>
                    <a:pt x="8385" y="713"/>
                  </a:lnTo>
                  <a:lnTo>
                    <a:pt x="8385" y="721"/>
                  </a:lnTo>
                  <a:lnTo>
                    <a:pt x="8385" y="728"/>
                  </a:lnTo>
                  <a:lnTo>
                    <a:pt x="8387" y="735"/>
                  </a:lnTo>
                  <a:lnTo>
                    <a:pt x="8388" y="742"/>
                  </a:lnTo>
                  <a:lnTo>
                    <a:pt x="8391" y="749"/>
                  </a:lnTo>
                  <a:lnTo>
                    <a:pt x="8394" y="754"/>
                  </a:lnTo>
                  <a:lnTo>
                    <a:pt x="8399" y="760"/>
                  </a:lnTo>
                  <a:lnTo>
                    <a:pt x="8403" y="766"/>
                  </a:lnTo>
                  <a:lnTo>
                    <a:pt x="8408" y="770"/>
                  </a:lnTo>
                  <a:lnTo>
                    <a:pt x="8414" y="774"/>
                  </a:lnTo>
                  <a:lnTo>
                    <a:pt x="8420" y="777"/>
                  </a:lnTo>
                  <a:lnTo>
                    <a:pt x="8428" y="779"/>
                  </a:lnTo>
                  <a:lnTo>
                    <a:pt x="8435" y="782"/>
                  </a:lnTo>
                  <a:lnTo>
                    <a:pt x="8443" y="783"/>
                  </a:lnTo>
                  <a:lnTo>
                    <a:pt x="8452" y="784"/>
                  </a:lnTo>
                  <a:lnTo>
                    <a:pt x="9280" y="784"/>
                  </a:lnTo>
                  <a:lnTo>
                    <a:pt x="9227" y="1019"/>
                  </a:lnTo>
                  <a:lnTo>
                    <a:pt x="8150" y="1019"/>
                  </a:lnTo>
                  <a:lnTo>
                    <a:pt x="8138" y="1019"/>
                  </a:lnTo>
                  <a:lnTo>
                    <a:pt x="8125" y="1018"/>
                  </a:lnTo>
                  <a:lnTo>
                    <a:pt x="8113" y="1016"/>
                  </a:lnTo>
                  <a:lnTo>
                    <a:pt x="8101" y="1014"/>
                  </a:lnTo>
                  <a:lnTo>
                    <a:pt x="8090" y="1011"/>
                  </a:lnTo>
                  <a:lnTo>
                    <a:pt x="8079" y="1008"/>
                  </a:lnTo>
                  <a:lnTo>
                    <a:pt x="8069" y="1004"/>
                  </a:lnTo>
                  <a:lnTo>
                    <a:pt x="8058" y="1000"/>
                  </a:lnTo>
                  <a:lnTo>
                    <a:pt x="8048" y="995"/>
                  </a:lnTo>
                  <a:lnTo>
                    <a:pt x="8038" y="990"/>
                  </a:lnTo>
                  <a:lnTo>
                    <a:pt x="8029" y="984"/>
                  </a:lnTo>
                  <a:lnTo>
                    <a:pt x="8020" y="978"/>
                  </a:lnTo>
                  <a:lnTo>
                    <a:pt x="8012" y="971"/>
                  </a:lnTo>
                  <a:lnTo>
                    <a:pt x="8005" y="963"/>
                  </a:lnTo>
                  <a:lnTo>
                    <a:pt x="7997" y="956"/>
                  </a:lnTo>
                  <a:lnTo>
                    <a:pt x="7990" y="948"/>
                  </a:lnTo>
                  <a:lnTo>
                    <a:pt x="7984" y="940"/>
                  </a:lnTo>
                  <a:lnTo>
                    <a:pt x="7978" y="931"/>
                  </a:lnTo>
                  <a:lnTo>
                    <a:pt x="7972" y="922"/>
                  </a:lnTo>
                  <a:lnTo>
                    <a:pt x="7967" y="913"/>
                  </a:lnTo>
                  <a:lnTo>
                    <a:pt x="7964" y="904"/>
                  </a:lnTo>
                  <a:lnTo>
                    <a:pt x="7960" y="894"/>
                  </a:lnTo>
                  <a:lnTo>
                    <a:pt x="7957" y="883"/>
                  </a:lnTo>
                  <a:lnTo>
                    <a:pt x="7954" y="873"/>
                  </a:lnTo>
                  <a:lnTo>
                    <a:pt x="7952" y="863"/>
                  </a:lnTo>
                  <a:lnTo>
                    <a:pt x="7951" y="851"/>
                  </a:lnTo>
                  <a:lnTo>
                    <a:pt x="7949" y="841"/>
                  </a:lnTo>
                  <a:lnTo>
                    <a:pt x="7949" y="830"/>
                  </a:lnTo>
                  <a:lnTo>
                    <a:pt x="7949" y="818"/>
                  </a:lnTo>
                  <a:lnTo>
                    <a:pt x="7951" y="807"/>
                  </a:lnTo>
                  <a:lnTo>
                    <a:pt x="7953" y="795"/>
                  </a:lnTo>
                  <a:lnTo>
                    <a:pt x="7955" y="784"/>
                  </a:lnTo>
                  <a:lnTo>
                    <a:pt x="8043" y="391"/>
                  </a:lnTo>
                  <a:lnTo>
                    <a:pt x="8049" y="367"/>
                  </a:lnTo>
                  <a:lnTo>
                    <a:pt x="8059" y="344"/>
                  </a:lnTo>
                  <a:lnTo>
                    <a:pt x="8070" y="321"/>
                  </a:lnTo>
                  <a:lnTo>
                    <a:pt x="8083" y="300"/>
                  </a:lnTo>
                  <a:lnTo>
                    <a:pt x="8097" y="279"/>
                  </a:lnTo>
                  <a:lnTo>
                    <a:pt x="8114" y="260"/>
                  </a:lnTo>
                  <a:lnTo>
                    <a:pt x="8132" y="241"/>
                  </a:lnTo>
                  <a:lnTo>
                    <a:pt x="8153" y="225"/>
                  </a:lnTo>
                  <a:lnTo>
                    <a:pt x="8173" y="209"/>
                  </a:lnTo>
                  <a:lnTo>
                    <a:pt x="8195" y="196"/>
                  </a:lnTo>
                  <a:lnTo>
                    <a:pt x="8218" y="184"/>
                  </a:lnTo>
                  <a:lnTo>
                    <a:pt x="8242" y="174"/>
                  </a:lnTo>
                  <a:lnTo>
                    <a:pt x="8267" y="166"/>
                  </a:lnTo>
                  <a:lnTo>
                    <a:pt x="8293" y="160"/>
                  </a:lnTo>
                  <a:lnTo>
                    <a:pt x="8305" y="158"/>
                  </a:lnTo>
                  <a:lnTo>
                    <a:pt x="8318" y="157"/>
                  </a:lnTo>
                  <a:lnTo>
                    <a:pt x="8331" y="156"/>
                  </a:lnTo>
                  <a:lnTo>
                    <a:pt x="8344" y="156"/>
                  </a:lnTo>
                  <a:lnTo>
                    <a:pt x="9172" y="156"/>
                  </a:lnTo>
                  <a:lnTo>
                    <a:pt x="9185" y="156"/>
                  </a:lnTo>
                  <a:lnTo>
                    <a:pt x="9197" y="157"/>
                  </a:lnTo>
                  <a:lnTo>
                    <a:pt x="9209" y="158"/>
                  </a:lnTo>
                  <a:lnTo>
                    <a:pt x="9221" y="160"/>
                  </a:lnTo>
                  <a:lnTo>
                    <a:pt x="9232" y="163"/>
                  </a:lnTo>
                  <a:lnTo>
                    <a:pt x="9244" y="166"/>
                  </a:lnTo>
                  <a:lnTo>
                    <a:pt x="9255" y="171"/>
                  </a:lnTo>
                  <a:lnTo>
                    <a:pt x="9265" y="174"/>
                  </a:lnTo>
                  <a:lnTo>
                    <a:pt x="9274" y="180"/>
                  </a:lnTo>
                  <a:lnTo>
                    <a:pt x="9284" y="184"/>
                  </a:lnTo>
                  <a:lnTo>
                    <a:pt x="9294" y="190"/>
                  </a:lnTo>
                  <a:lnTo>
                    <a:pt x="9302" y="197"/>
                  </a:lnTo>
                  <a:lnTo>
                    <a:pt x="9311" y="204"/>
                  </a:lnTo>
                  <a:lnTo>
                    <a:pt x="9318" y="211"/>
                  </a:lnTo>
                  <a:lnTo>
                    <a:pt x="9326" y="219"/>
                  </a:lnTo>
                  <a:lnTo>
                    <a:pt x="9332" y="226"/>
                  </a:lnTo>
                  <a:lnTo>
                    <a:pt x="9340" y="234"/>
                  </a:lnTo>
                  <a:lnTo>
                    <a:pt x="9346" y="242"/>
                  </a:lnTo>
                  <a:lnTo>
                    <a:pt x="9350" y="252"/>
                  </a:lnTo>
                  <a:lnTo>
                    <a:pt x="9355" y="261"/>
                  </a:lnTo>
                  <a:lnTo>
                    <a:pt x="9360" y="271"/>
                  </a:lnTo>
                  <a:lnTo>
                    <a:pt x="9364" y="280"/>
                  </a:lnTo>
                  <a:lnTo>
                    <a:pt x="9366" y="290"/>
                  </a:lnTo>
                  <a:lnTo>
                    <a:pt x="9370" y="301"/>
                  </a:lnTo>
                  <a:lnTo>
                    <a:pt x="9371" y="312"/>
                  </a:lnTo>
                  <a:lnTo>
                    <a:pt x="9372" y="322"/>
                  </a:lnTo>
                  <a:lnTo>
                    <a:pt x="9373" y="334"/>
                  </a:lnTo>
                  <a:lnTo>
                    <a:pt x="9373" y="345"/>
                  </a:lnTo>
                  <a:lnTo>
                    <a:pt x="9373" y="356"/>
                  </a:lnTo>
                  <a:lnTo>
                    <a:pt x="9372" y="368"/>
                  </a:lnTo>
                  <a:lnTo>
                    <a:pt x="9371" y="380"/>
                  </a:lnTo>
                  <a:lnTo>
                    <a:pt x="9367" y="391"/>
                  </a:lnTo>
                  <a:lnTo>
                    <a:pt x="9299" y="705"/>
                  </a:lnTo>
                  <a:lnTo>
                    <a:pt x="9223" y="705"/>
                  </a:lnTo>
                  <a:lnTo>
                    <a:pt x="9111" y="705"/>
                  </a:lnTo>
                  <a:lnTo>
                    <a:pt x="8976" y="705"/>
                  </a:lnTo>
                  <a:lnTo>
                    <a:pt x="8832" y="705"/>
                  </a:lnTo>
                  <a:lnTo>
                    <a:pt x="8696" y="705"/>
                  </a:lnTo>
                  <a:lnTo>
                    <a:pt x="8581" y="705"/>
                  </a:lnTo>
                  <a:lnTo>
                    <a:pt x="8501" y="705"/>
                  </a:lnTo>
                  <a:lnTo>
                    <a:pt x="8471" y="705"/>
                  </a:lnTo>
                  <a:lnTo>
                    <a:pt x="8524" y="470"/>
                  </a:lnTo>
                  <a:lnTo>
                    <a:pt x="8936" y="470"/>
                  </a:lnTo>
                  <a:close/>
                  <a:moveTo>
                    <a:pt x="1742" y="220"/>
                  </a:moveTo>
                  <a:lnTo>
                    <a:pt x="1743" y="197"/>
                  </a:lnTo>
                  <a:lnTo>
                    <a:pt x="1746" y="175"/>
                  </a:lnTo>
                  <a:lnTo>
                    <a:pt x="1751" y="155"/>
                  </a:lnTo>
                  <a:lnTo>
                    <a:pt x="1760" y="134"/>
                  </a:lnTo>
                  <a:lnTo>
                    <a:pt x="1769" y="115"/>
                  </a:lnTo>
                  <a:lnTo>
                    <a:pt x="1780" y="96"/>
                  </a:lnTo>
                  <a:lnTo>
                    <a:pt x="1795" y="80"/>
                  </a:lnTo>
                  <a:lnTo>
                    <a:pt x="1809" y="64"/>
                  </a:lnTo>
                  <a:lnTo>
                    <a:pt x="1826" y="51"/>
                  </a:lnTo>
                  <a:lnTo>
                    <a:pt x="1843" y="37"/>
                  </a:lnTo>
                  <a:lnTo>
                    <a:pt x="1862" y="27"/>
                  </a:lnTo>
                  <a:lnTo>
                    <a:pt x="1883" y="17"/>
                  </a:lnTo>
                  <a:lnTo>
                    <a:pt x="1904" y="9"/>
                  </a:lnTo>
                  <a:lnTo>
                    <a:pt x="1926" y="5"/>
                  </a:lnTo>
                  <a:lnTo>
                    <a:pt x="1949" y="1"/>
                  </a:lnTo>
                  <a:lnTo>
                    <a:pt x="1973" y="0"/>
                  </a:lnTo>
                  <a:lnTo>
                    <a:pt x="1996" y="1"/>
                  </a:lnTo>
                  <a:lnTo>
                    <a:pt x="2019" y="5"/>
                  </a:lnTo>
                  <a:lnTo>
                    <a:pt x="2042" y="9"/>
                  </a:lnTo>
                  <a:lnTo>
                    <a:pt x="2062" y="17"/>
                  </a:lnTo>
                  <a:lnTo>
                    <a:pt x="2082" y="27"/>
                  </a:lnTo>
                  <a:lnTo>
                    <a:pt x="2102" y="37"/>
                  </a:lnTo>
                  <a:lnTo>
                    <a:pt x="2120" y="51"/>
                  </a:lnTo>
                  <a:lnTo>
                    <a:pt x="2135" y="64"/>
                  </a:lnTo>
                  <a:lnTo>
                    <a:pt x="2151" y="80"/>
                  </a:lnTo>
                  <a:lnTo>
                    <a:pt x="2164" y="96"/>
                  </a:lnTo>
                  <a:lnTo>
                    <a:pt x="2175" y="115"/>
                  </a:lnTo>
                  <a:lnTo>
                    <a:pt x="2186" y="134"/>
                  </a:lnTo>
                  <a:lnTo>
                    <a:pt x="2193" y="155"/>
                  </a:lnTo>
                  <a:lnTo>
                    <a:pt x="2199" y="175"/>
                  </a:lnTo>
                  <a:lnTo>
                    <a:pt x="2203" y="197"/>
                  </a:lnTo>
                  <a:lnTo>
                    <a:pt x="2204" y="220"/>
                  </a:lnTo>
                  <a:lnTo>
                    <a:pt x="2203" y="241"/>
                  </a:lnTo>
                  <a:lnTo>
                    <a:pt x="2199" y="263"/>
                  </a:lnTo>
                  <a:lnTo>
                    <a:pt x="2193" y="285"/>
                  </a:lnTo>
                  <a:lnTo>
                    <a:pt x="2186" y="304"/>
                  </a:lnTo>
                  <a:lnTo>
                    <a:pt x="2175" y="324"/>
                  </a:lnTo>
                  <a:lnTo>
                    <a:pt x="2164" y="342"/>
                  </a:lnTo>
                  <a:lnTo>
                    <a:pt x="2151" y="359"/>
                  </a:lnTo>
                  <a:lnTo>
                    <a:pt x="2135" y="374"/>
                  </a:lnTo>
                  <a:lnTo>
                    <a:pt x="2120" y="389"/>
                  </a:lnTo>
                  <a:lnTo>
                    <a:pt x="2102" y="401"/>
                  </a:lnTo>
                  <a:lnTo>
                    <a:pt x="2082" y="412"/>
                  </a:lnTo>
                  <a:lnTo>
                    <a:pt x="2062" y="421"/>
                  </a:lnTo>
                  <a:lnTo>
                    <a:pt x="2042" y="429"/>
                  </a:lnTo>
                  <a:lnTo>
                    <a:pt x="2019" y="434"/>
                  </a:lnTo>
                  <a:lnTo>
                    <a:pt x="1996" y="438"/>
                  </a:lnTo>
                  <a:lnTo>
                    <a:pt x="1973" y="439"/>
                  </a:lnTo>
                  <a:lnTo>
                    <a:pt x="1949" y="438"/>
                  </a:lnTo>
                  <a:lnTo>
                    <a:pt x="1926" y="434"/>
                  </a:lnTo>
                  <a:lnTo>
                    <a:pt x="1904" y="429"/>
                  </a:lnTo>
                  <a:lnTo>
                    <a:pt x="1883" y="421"/>
                  </a:lnTo>
                  <a:lnTo>
                    <a:pt x="1862" y="412"/>
                  </a:lnTo>
                  <a:lnTo>
                    <a:pt x="1843" y="401"/>
                  </a:lnTo>
                  <a:lnTo>
                    <a:pt x="1826" y="389"/>
                  </a:lnTo>
                  <a:lnTo>
                    <a:pt x="1809" y="374"/>
                  </a:lnTo>
                  <a:lnTo>
                    <a:pt x="1795" y="359"/>
                  </a:lnTo>
                  <a:lnTo>
                    <a:pt x="1780" y="342"/>
                  </a:lnTo>
                  <a:lnTo>
                    <a:pt x="1769" y="324"/>
                  </a:lnTo>
                  <a:lnTo>
                    <a:pt x="1760" y="304"/>
                  </a:lnTo>
                  <a:lnTo>
                    <a:pt x="1751" y="285"/>
                  </a:lnTo>
                  <a:lnTo>
                    <a:pt x="1746" y="263"/>
                  </a:lnTo>
                  <a:lnTo>
                    <a:pt x="1743" y="241"/>
                  </a:lnTo>
                  <a:lnTo>
                    <a:pt x="1742" y="220"/>
                  </a:lnTo>
                  <a:close/>
                  <a:moveTo>
                    <a:pt x="462" y="634"/>
                  </a:moveTo>
                  <a:lnTo>
                    <a:pt x="461" y="656"/>
                  </a:lnTo>
                  <a:lnTo>
                    <a:pt x="457" y="678"/>
                  </a:lnTo>
                  <a:lnTo>
                    <a:pt x="451" y="699"/>
                  </a:lnTo>
                  <a:lnTo>
                    <a:pt x="444" y="719"/>
                  </a:lnTo>
                  <a:lnTo>
                    <a:pt x="434" y="738"/>
                  </a:lnTo>
                  <a:lnTo>
                    <a:pt x="422" y="757"/>
                  </a:lnTo>
                  <a:lnTo>
                    <a:pt x="409" y="774"/>
                  </a:lnTo>
                  <a:lnTo>
                    <a:pt x="394" y="790"/>
                  </a:lnTo>
                  <a:lnTo>
                    <a:pt x="378" y="803"/>
                  </a:lnTo>
                  <a:lnTo>
                    <a:pt x="360" y="816"/>
                  </a:lnTo>
                  <a:lnTo>
                    <a:pt x="341" y="827"/>
                  </a:lnTo>
                  <a:lnTo>
                    <a:pt x="320" y="837"/>
                  </a:lnTo>
                  <a:lnTo>
                    <a:pt x="300" y="843"/>
                  </a:lnTo>
                  <a:lnTo>
                    <a:pt x="277" y="849"/>
                  </a:lnTo>
                  <a:lnTo>
                    <a:pt x="254" y="853"/>
                  </a:lnTo>
                  <a:lnTo>
                    <a:pt x="231" y="854"/>
                  </a:lnTo>
                  <a:lnTo>
                    <a:pt x="207" y="853"/>
                  </a:lnTo>
                  <a:lnTo>
                    <a:pt x="184" y="849"/>
                  </a:lnTo>
                  <a:lnTo>
                    <a:pt x="162" y="843"/>
                  </a:lnTo>
                  <a:lnTo>
                    <a:pt x="141" y="837"/>
                  </a:lnTo>
                  <a:lnTo>
                    <a:pt x="120" y="827"/>
                  </a:lnTo>
                  <a:lnTo>
                    <a:pt x="101" y="816"/>
                  </a:lnTo>
                  <a:lnTo>
                    <a:pt x="84" y="803"/>
                  </a:lnTo>
                  <a:lnTo>
                    <a:pt x="67" y="790"/>
                  </a:lnTo>
                  <a:lnTo>
                    <a:pt x="53" y="774"/>
                  </a:lnTo>
                  <a:lnTo>
                    <a:pt x="39" y="757"/>
                  </a:lnTo>
                  <a:lnTo>
                    <a:pt x="27" y="738"/>
                  </a:lnTo>
                  <a:lnTo>
                    <a:pt x="18" y="720"/>
                  </a:lnTo>
                  <a:lnTo>
                    <a:pt x="9" y="699"/>
                  </a:lnTo>
                  <a:lnTo>
                    <a:pt x="4" y="678"/>
                  </a:lnTo>
                  <a:lnTo>
                    <a:pt x="1" y="656"/>
                  </a:lnTo>
                  <a:lnTo>
                    <a:pt x="0" y="634"/>
                  </a:lnTo>
                  <a:lnTo>
                    <a:pt x="1" y="611"/>
                  </a:lnTo>
                  <a:lnTo>
                    <a:pt x="4" y="590"/>
                  </a:lnTo>
                  <a:lnTo>
                    <a:pt x="9" y="569"/>
                  </a:lnTo>
                  <a:lnTo>
                    <a:pt x="18" y="549"/>
                  </a:lnTo>
                  <a:lnTo>
                    <a:pt x="27" y="529"/>
                  </a:lnTo>
                  <a:lnTo>
                    <a:pt x="39" y="512"/>
                  </a:lnTo>
                  <a:lnTo>
                    <a:pt x="53" y="495"/>
                  </a:lnTo>
                  <a:lnTo>
                    <a:pt x="67" y="479"/>
                  </a:lnTo>
                  <a:lnTo>
                    <a:pt x="84" y="465"/>
                  </a:lnTo>
                  <a:lnTo>
                    <a:pt x="101" y="453"/>
                  </a:lnTo>
                  <a:lnTo>
                    <a:pt x="120" y="441"/>
                  </a:lnTo>
                  <a:lnTo>
                    <a:pt x="141" y="432"/>
                  </a:lnTo>
                  <a:lnTo>
                    <a:pt x="162" y="425"/>
                  </a:lnTo>
                  <a:lnTo>
                    <a:pt x="184" y="420"/>
                  </a:lnTo>
                  <a:lnTo>
                    <a:pt x="207" y="416"/>
                  </a:lnTo>
                  <a:lnTo>
                    <a:pt x="231" y="415"/>
                  </a:lnTo>
                  <a:lnTo>
                    <a:pt x="254" y="416"/>
                  </a:lnTo>
                  <a:lnTo>
                    <a:pt x="277" y="420"/>
                  </a:lnTo>
                  <a:lnTo>
                    <a:pt x="300" y="425"/>
                  </a:lnTo>
                  <a:lnTo>
                    <a:pt x="320" y="432"/>
                  </a:lnTo>
                  <a:lnTo>
                    <a:pt x="341" y="441"/>
                  </a:lnTo>
                  <a:lnTo>
                    <a:pt x="360" y="453"/>
                  </a:lnTo>
                  <a:lnTo>
                    <a:pt x="378" y="465"/>
                  </a:lnTo>
                  <a:lnTo>
                    <a:pt x="394" y="479"/>
                  </a:lnTo>
                  <a:lnTo>
                    <a:pt x="409" y="495"/>
                  </a:lnTo>
                  <a:lnTo>
                    <a:pt x="422" y="512"/>
                  </a:lnTo>
                  <a:lnTo>
                    <a:pt x="434" y="529"/>
                  </a:lnTo>
                  <a:lnTo>
                    <a:pt x="444" y="549"/>
                  </a:lnTo>
                  <a:lnTo>
                    <a:pt x="451" y="569"/>
                  </a:lnTo>
                  <a:lnTo>
                    <a:pt x="457" y="590"/>
                  </a:lnTo>
                  <a:lnTo>
                    <a:pt x="461" y="611"/>
                  </a:lnTo>
                  <a:lnTo>
                    <a:pt x="462" y="63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6" name="Freeform 34"/>
            <p:cNvSpPr>
              <a:spLocks noEditPoints="1"/>
            </p:cNvSpPr>
            <p:nvPr/>
          </p:nvSpPr>
          <p:spPr bwMode="auto">
            <a:xfrm>
              <a:off x="3252" y="2936"/>
              <a:ext cx="1448" cy="123"/>
            </a:xfrm>
            <a:custGeom>
              <a:avLst/>
              <a:gdLst>
                <a:gd name="T0" fmla="*/ 0 w 7240"/>
                <a:gd name="T1" fmla="*/ 0 h 615"/>
                <a:gd name="T2" fmla="*/ 0 w 7240"/>
                <a:gd name="T3" fmla="*/ 0 h 615"/>
                <a:gd name="T4" fmla="*/ 0 w 7240"/>
                <a:gd name="T5" fmla="*/ 0 h 615"/>
                <a:gd name="T6" fmla="*/ 0 w 7240"/>
                <a:gd name="T7" fmla="*/ 0 h 615"/>
                <a:gd name="T8" fmla="*/ 0 w 7240"/>
                <a:gd name="T9" fmla="*/ 0 h 615"/>
                <a:gd name="T10" fmla="*/ 0 w 7240"/>
                <a:gd name="T11" fmla="*/ 0 h 615"/>
                <a:gd name="T12" fmla="*/ 0 w 7240"/>
                <a:gd name="T13" fmla="*/ 0 h 615"/>
                <a:gd name="T14" fmla="*/ 0 w 7240"/>
                <a:gd name="T15" fmla="*/ 0 h 615"/>
                <a:gd name="T16" fmla="*/ 0 w 7240"/>
                <a:gd name="T17" fmla="*/ 0 h 615"/>
                <a:gd name="T18" fmla="*/ 0 w 7240"/>
                <a:gd name="T19" fmla="*/ 0 h 615"/>
                <a:gd name="T20" fmla="*/ 0 w 7240"/>
                <a:gd name="T21" fmla="*/ 0 h 615"/>
                <a:gd name="T22" fmla="*/ 0 w 7240"/>
                <a:gd name="T23" fmla="*/ 0 h 615"/>
                <a:gd name="T24" fmla="*/ 0 w 7240"/>
                <a:gd name="T25" fmla="*/ 0 h 615"/>
                <a:gd name="T26" fmla="*/ 0 w 7240"/>
                <a:gd name="T27" fmla="*/ 0 h 615"/>
                <a:gd name="T28" fmla="*/ 0 w 7240"/>
                <a:gd name="T29" fmla="*/ 0 h 615"/>
                <a:gd name="T30" fmla="*/ 0 w 7240"/>
                <a:gd name="T31" fmla="*/ 0 h 615"/>
                <a:gd name="T32" fmla="*/ 0 w 7240"/>
                <a:gd name="T33" fmla="*/ 0 h 615"/>
                <a:gd name="T34" fmla="*/ 0 w 7240"/>
                <a:gd name="T35" fmla="*/ 0 h 615"/>
                <a:gd name="T36" fmla="*/ 0 w 7240"/>
                <a:gd name="T37" fmla="*/ 0 h 615"/>
                <a:gd name="T38" fmla="*/ 0 w 7240"/>
                <a:gd name="T39" fmla="*/ 0 h 615"/>
                <a:gd name="T40" fmla="*/ 0 w 7240"/>
                <a:gd name="T41" fmla="*/ 0 h 615"/>
                <a:gd name="T42" fmla="*/ 0 w 7240"/>
                <a:gd name="T43" fmla="*/ 0 h 615"/>
                <a:gd name="T44" fmla="*/ 0 w 7240"/>
                <a:gd name="T45" fmla="*/ 0 h 615"/>
                <a:gd name="T46" fmla="*/ 0 w 7240"/>
                <a:gd name="T47" fmla="*/ 0 h 615"/>
                <a:gd name="T48" fmla="*/ 0 w 7240"/>
                <a:gd name="T49" fmla="*/ 0 h 615"/>
                <a:gd name="T50" fmla="*/ 0 w 7240"/>
                <a:gd name="T51" fmla="*/ 0 h 615"/>
                <a:gd name="T52" fmla="*/ 0 w 7240"/>
                <a:gd name="T53" fmla="*/ 0 h 615"/>
                <a:gd name="T54" fmla="*/ 0 w 7240"/>
                <a:gd name="T55" fmla="*/ 0 h 615"/>
                <a:gd name="T56" fmla="*/ 0 w 7240"/>
                <a:gd name="T57" fmla="*/ 0 h 615"/>
                <a:gd name="T58" fmla="*/ 0 w 7240"/>
                <a:gd name="T59" fmla="*/ 0 h 615"/>
                <a:gd name="T60" fmla="*/ 0 w 7240"/>
                <a:gd name="T61" fmla="*/ 0 h 615"/>
                <a:gd name="T62" fmla="*/ 0 w 7240"/>
                <a:gd name="T63" fmla="*/ 0 h 615"/>
                <a:gd name="T64" fmla="*/ 0 w 7240"/>
                <a:gd name="T65" fmla="*/ 0 h 615"/>
                <a:gd name="T66" fmla="*/ 0 w 7240"/>
                <a:gd name="T67" fmla="*/ 0 h 615"/>
                <a:gd name="T68" fmla="*/ 0 w 7240"/>
                <a:gd name="T69" fmla="*/ 0 h 615"/>
                <a:gd name="T70" fmla="*/ 0 w 7240"/>
                <a:gd name="T71" fmla="*/ 0 h 615"/>
                <a:gd name="T72" fmla="*/ 0 w 7240"/>
                <a:gd name="T73" fmla="*/ 0 h 615"/>
                <a:gd name="T74" fmla="*/ 0 w 7240"/>
                <a:gd name="T75" fmla="*/ 0 h 615"/>
                <a:gd name="T76" fmla="*/ 0 w 7240"/>
                <a:gd name="T77" fmla="*/ 0 h 615"/>
                <a:gd name="T78" fmla="*/ 0 w 7240"/>
                <a:gd name="T79" fmla="*/ 0 h 615"/>
                <a:gd name="T80" fmla="*/ 0 w 7240"/>
                <a:gd name="T81" fmla="*/ 0 h 615"/>
                <a:gd name="T82" fmla="*/ 0 w 7240"/>
                <a:gd name="T83" fmla="*/ 0 h 615"/>
                <a:gd name="T84" fmla="*/ 0 w 7240"/>
                <a:gd name="T85" fmla="*/ 0 h 615"/>
                <a:gd name="T86" fmla="*/ 0 w 7240"/>
                <a:gd name="T87" fmla="*/ 0 h 615"/>
                <a:gd name="T88" fmla="*/ 0 w 7240"/>
                <a:gd name="T89" fmla="*/ 0 h 615"/>
                <a:gd name="T90" fmla="*/ 0 w 7240"/>
                <a:gd name="T91" fmla="*/ 0 h 615"/>
                <a:gd name="T92" fmla="*/ 0 w 7240"/>
                <a:gd name="T93" fmla="*/ 0 h 615"/>
                <a:gd name="T94" fmla="*/ 0 w 7240"/>
                <a:gd name="T95" fmla="*/ 0 h 615"/>
                <a:gd name="T96" fmla="*/ 0 w 7240"/>
                <a:gd name="T97" fmla="*/ 0 h 615"/>
                <a:gd name="T98" fmla="*/ 0 w 7240"/>
                <a:gd name="T99" fmla="*/ 0 h 615"/>
                <a:gd name="T100" fmla="*/ 0 w 7240"/>
                <a:gd name="T101" fmla="*/ 0 h 615"/>
                <a:gd name="T102" fmla="*/ 0 w 7240"/>
                <a:gd name="T103" fmla="*/ 0 h 615"/>
                <a:gd name="T104" fmla="*/ 0 w 7240"/>
                <a:gd name="T105" fmla="*/ 0 h 615"/>
                <a:gd name="T106" fmla="*/ 0 w 7240"/>
                <a:gd name="T107" fmla="*/ 0 h 615"/>
                <a:gd name="T108" fmla="*/ 0 w 7240"/>
                <a:gd name="T109" fmla="*/ 0 h 615"/>
                <a:gd name="T110" fmla="*/ 0 w 7240"/>
                <a:gd name="T111" fmla="*/ 0 h 615"/>
                <a:gd name="T112" fmla="*/ 0 w 7240"/>
                <a:gd name="T113" fmla="*/ 0 h 615"/>
                <a:gd name="T114" fmla="*/ 0 w 7240"/>
                <a:gd name="T115" fmla="*/ 0 h 615"/>
                <a:gd name="T116" fmla="*/ 0 w 7240"/>
                <a:gd name="T117" fmla="*/ 0 h 6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40"/>
                <a:gd name="T178" fmla="*/ 0 h 615"/>
                <a:gd name="T179" fmla="*/ 7240 w 7240"/>
                <a:gd name="T180" fmla="*/ 615 h 6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40" h="615" extrusionOk="0">
                  <a:moveTo>
                    <a:pt x="131" y="11"/>
                  </a:moveTo>
                  <a:lnTo>
                    <a:pt x="262" y="11"/>
                  </a:lnTo>
                  <a:lnTo>
                    <a:pt x="130" y="605"/>
                  </a:lnTo>
                  <a:lnTo>
                    <a:pt x="0" y="605"/>
                  </a:lnTo>
                  <a:lnTo>
                    <a:pt x="131" y="11"/>
                  </a:lnTo>
                  <a:close/>
                  <a:moveTo>
                    <a:pt x="426" y="11"/>
                  </a:moveTo>
                  <a:lnTo>
                    <a:pt x="585" y="11"/>
                  </a:lnTo>
                  <a:lnTo>
                    <a:pt x="719" y="462"/>
                  </a:lnTo>
                  <a:lnTo>
                    <a:pt x="720" y="462"/>
                  </a:lnTo>
                  <a:lnTo>
                    <a:pt x="823" y="11"/>
                  </a:lnTo>
                  <a:lnTo>
                    <a:pt x="941" y="11"/>
                  </a:lnTo>
                  <a:lnTo>
                    <a:pt x="806" y="605"/>
                  </a:lnTo>
                  <a:lnTo>
                    <a:pt x="644" y="605"/>
                  </a:lnTo>
                  <a:lnTo>
                    <a:pt x="513" y="150"/>
                  </a:lnTo>
                  <a:lnTo>
                    <a:pt x="512" y="150"/>
                  </a:lnTo>
                  <a:lnTo>
                    <a:pt x="412" y="605"/>
                  </a:lnTo>
                  <a:lnTo>
                    <a:pt x="291" y="605"/>
                  </a:lnTo>
                  <a:lnTo>
                    <a:pt x="426" y="11"/>
                  </a:lnTo>
                  <a:close/>
                  <a:moveTo>
                    <a:pt x="1050" y="11"/>
                  </a:moveTo>
                  <a:lnTo>
                    <a:pt x="1533" y="11"/>
                  </a:lnTo>
                  <a:lnTo>
                    <a:pt x="1513" y="104"/>
                  </a:lnTo>
                  <a:lnTo>
                    <a:pt x="1336" y="104"/>
                  </a:lnTo>
                  <a:lnTo>
                    <a:pt x="1223" y="605"/>
                  </a:lnTo>
                  <a:lnTo>
                    <a:pt x="1091" y="605"/>
                  </a:lnTo>
                  <a:lnTo>
                    <a:pt x="1204" y="104"/>
                  </a:lnTo>
                  <a:lnTo>
                    <a:pt x="1029" y="104"/>
                  </a:lnTo>
                  <a:lnTo>
                    <a:pt x="1050" y="11"/>
                  </a:lnTo>
                  <a:close/>
                  <a:moveTo>
                    <a:pt x="1647" y="11"/>
                  </a:moveTo>
                  <a:lnTo>
                    <a:pt x="2015" y="11"/>
                  </a:lnTo>
                  <a:lnTo>
                    <a:pt x="1997" y="104"/>
                  </a:lnTo>
                  <a:lnTo>
                    <a:pt x="1753" y="104"/>
                  </a:lnTo>
                  <a:lnTo>
                    <a:pt x="1720" y="251"/>
                  </a:lnTo>
                  <a:lnTo>
                    <a:pt x="1938" y="251"/>
                  </a:lnTo>
                  <a:lnTo>
                    <a:pt x="1919" y="344"/>
                  </a:lnTo>
                  <a:lnTo>
                    <a:pt x="1700" y="344"/>
                  </a:lnTo>
                  <a:lnTo>
                    <a:pt x="1662" y="511"/>
                  </a:lnTo>
                  <a:lnTo>
                    <a:pt x="1910" y="511"/>
                  </a:lnTo>
                  <a:lnTo>
                    <a:pt x="1889" y="605"/>
                  </a:lnTo>
                  <a:lnTo>
                    <a:pt x="1515" y="605"/>
                  </a:lnTo>
                  <a:lnTo>
                    <a:pt x="1647" y="11"/>
                  </a:lnTo>
                  <a:close/>
                  <a:moveTo>
                    <a:pt x="2244" y="264"/>
                  </a:moveTo>
                  <a:lnTo>
                    <a:pt x="2290" y="264"/>
                  </a:lnTo>
                  <a:lnTo>
                    <a:pt x="2315" y="263"/>
                  </a:lnTo>
                  <a:lnTo>
                    <a:pt x="2340" y="260"/>
                  </a:lnTo>
                  <a:lnTo>
                    <a:pt x="2354" y="257"/>
                  </a:lnTo>
                  <a:lnTo>
                    <a:pt x="2366" y="254"/>
                  </a:lnTo>
                  <a:lnTo>
                    <a:pt x="2378" y="249"/>
                  </a:lnTo>
                  <a:lnTo>
                    <a:pt x="2389" y="245"/>
                  </a:lnTo>
                  <a:lnTo>
                    <a:pt x="2400" y="239"/>
                  </a:lnTo>
                  <a:lnTo>
                    <a:pt x="2409" y="232"/>
                  </a:lnTo>
                  <a:lnTo>
                    <a:pt x="2418" y="224"/>
                  </a:lnTo>
                  <a:lnTo>
                    <a:pt x="2425" y="215"/>
                  </a:lnTo>
                  <a:lnTo>
                    <a:pt x="2431" y="205"/>
                  </a:lnTo>
                  <a:lnTo>
                    <a:pt x="2434" y="193"/>
                  </a:lnTo>
                  <a:lnTo>
                    <a:pt x="2437" y="181"/>
                  </a:lnTo>
                  <a:lnTo>
                    <a:pt x="2438" y="167"/>
                  </a:lnTo>
                  <a:lnTo>
                    <a:pt x="2438" y="156"/>
                  </a:lnTo>
                  <a:lnTo>
                    <a:pt x="2436" y="147"/>
                  </a:lnTo>
                  <a:lnTo>
                    <a:pt x="2433" y="137"/>
                  </a:lnTo>
                  <a:lnTo>
                    <a:pt x="2428" y="131"/>
                  </a:lnTo>
                  <a:lnTo>
                    <a:pt x="2424" y="125"/>
                  </a:lnTo>
                  <a:lnTo>
                    <a:pt x="2418" y="119"/>
                  </a:lnTo>
                  <a:lnTo>
                    <a:pt x="2412" y="116"/>
                  </a:lnTo>
                  <a:lnTo>
                    <a:pt x="2403" y="112"/>
                  </a:lnTo>
                  <a:lnTo>
                    <a:pt x="2396" y="110"/>
                  </a:lnTo>
                  <a:lnTo>
                    <a:pt x="2387" y="108"/>
                  </a:lnTo>
                  <a:lnTo>
                    <a:pt x="2378" y="107"/>
                  </a:lnTo>
                  <a:lnTo>
                    <a:pt x="2369" y="105"/>
                  </a:lnTo>
                  <a:lnTo>
                    <a:pt x="2350" y="104"/>
                  </a:lnTo>
                  <a:lnTo>
                    <a:pt x="2331" y="104"/>
                  </a:lnTo>
                  <a:lnTo>
                    <a:pt x="2279" y="104"/>
                  </a:lnTo>
                  <a:lnTo>
                    <a:pt x="2244" y="264"/>
                  </a:lnTo>
                  <a:close/>
                  <a:moveTo>
                    <a:pt x="2172" y="11"/>
                  </a:moveTo>
                  <a:lnTo>
                    <a:pt x="2320" y="11"/>
                  </a:lnTo>
                  <a:lnTo>
                    <a:pt x="2363" y="11"/>
                  </a:lnTo>
                  <a:lnTo>
                    <a:pt x="2408" y="13"/>
                  </a:lnTo>
                  <a:lnTo>
                    <a:pt x="2428" y="15"/>
                  </a:lnTo>
                  <a:lnTo>
                    <a:pt x="2450" y="18"/>
                  </a:lnTo>
                  <a:lnTo>
                    <a:pt x="2469" y="22"/>
                  </a:lnTo>
                  <a:lnTo>
                    <a:pt x="2487" y="28"/>
                  </a:lnTo>
                  <a:lnTo>
                    <a:pt x="2497" y="31"/>
                  </a:lnTo>
                  <a:lnTo>
                    <a:pt x="2506" y="36"/>
                  </a:lnTo>
                  <a:lnTo>
                    <a:pt x="2513" y="39"/>
                  </a:lnTo>
                  <a:lnTo>
                    <a:pt x="2521" y="45"/>
                  </a:lnTo>
                  <a:lnTo>
                    <a:pt x="2528" y="50"/>
                  </a:lnTo>
                  <a:lnTo>
                    <a:pt x="2534" y="56"/>
                  </a:lnTo>
                  <a:lnTo>
                    <a:pt x="2540" y="62"/>
                  </a:lnTo>
                  <a:lnTo>
                    <a:pt x="2546" y="69"/>
                  </a:lnTo>
                  <a:lnTo>
                    <a:pt x="2551" y="77"/>
                  </a:lnTo>
                  <a:lnTo>
                    <a:pt x="2556" y="86"/>
                  </a:lnTo>
                  <a:lnTo>
                    <a:pt x="2560" y="95"/>
                  </a:lnTo>
                  <a:lnTo>
                    <a:pt x="2563" y="104"/>
                  </a:lnTo>
                  <a:lnTo>
                    <a:pt x="2566" y="115"/>
                  </a:lnTo>
                  <a:lnTo>
                    <a:pt x="2568" y="126"/>
                  </a:lnTo>
                  <a:lnTo>
                    <a:pt x="2569" y="139"/>
                  </a:lnTo>
                  <a:lnTo>
                    <a:pt x="2569" y="151"/>
                  </a:lnTo>
                  <a:lnTo>
                    <a:pt x="2568" y="169"/>
                  </a:lnTo>
                  <a:lnTo>
                    <a:pt x="2566" y="188"/>
                  </a:lnTo>
                  <a:lnTo>
                    <a:pt x="2561" y="204"/>
                  </a:lnTo>
                  <a:lnTo>
                    <a:pt x="2555" y="219"/>
                  </a:lnTo>
                  <a:lnTo>
                    <a:pt x="2548" y="233"/>
                  </a:lnTo>
                  <a:lnTo>
                    <a:pt x="2538" y="246"/>
                  </a:lnTo>
                  <a:lnTo>
                    <a:pt x="2528" y="257"/>
                  </a:lnTo>
                  <a:lnTo>
                    <a:pt x="2516" y="268"/>
                  </a:lnTo>
                  <a:lnTo>
                    <a:pt x="2503" y="278"/>
                  </a:lnTo>
                  <a:lnTo>
                    <a:pt x="2489" y="286"/>
                  </a:lnTo>
                  <a:lnTo>
                    <a:pt x="2474" y="293"/>
                  </a:lnTo>
                  <a:lnTo>
                    <a:pt x="2459" y="299"/>
                  </a:lnTo>
                  <a:lnTo>
                    <a:pt x="2442" y="303"/>
                  </a:lnTo>
                  <a:lnTo>
                    <a:pt x="2424" y="307"/>
                  </a:lnTo>
                  <a:lnTo>
                    <a:pt x="2406" y="309"/>
                  </a:lnTo>
                  <a:lnTo>
                    <a:pt x="2386" y="310"/>
                  </a:lnTo>
                  <a:lnTo>
                    <a:pt x="2386" y="311"/>
                  </a:lnTo>
                  <a:lnTo>
                    <a:pt x="2398" y="312"/>
                  </a:lnTo>
                  <a:lnTo>
                    <a:pt x="2409" y="316"/>
                  </a:lnTo>
                  <a:lnTo>
                    <a:pt x="2419" y="320"/>
                  </a:lnTo>
                  <a:lnTo>
                    <a:pt x="2428" y="327"/>
                  </a:lnTo>
                  <a:lnTo>
                    <a:pt x="2436" y="335"/>
                  </a:lnTo>
                  <a:lnTo>
                    <a:pt x="2442" y="344"/>
                  </a:lnTo>
                  <a:lnTo>
                    <a:pt x="2446" y="355"/>
                  </a:lnTo>
                  <a:lnTo>
                    <a:pt x="2450" y="366"/>
                  </a:lnTo>
                  <a:lnTo>
                    <a:pt x="2510" y="605"/>
                  </a:lnTo>
                  <a:lnTo>
                    <a:pt x="2378" y="605"/>
                  </a:lnTo>
                  <a:lnTo>
                    <a:pt x="2348" y="465"/>
                  </a:lnTo>
                  <a:lnTo>
                    <a:pt x="2343" y="442"/>
                  </a:lnTo>
                  <a:lnTo>
                    <a:pt x="2339" y="422"/>
                  </a:lnTo>
                  <a:lnTo>
                    <a:pt x="2334" y="404"/>
                  </a:lnTo>
                  <a:lnTo>
                    <a:pt x="2328" y="388"/>
                  </a:lnTo>
                  <a:lnTo>
                    <a:pt x="2325" y="381"/>
                  </a:lnTo>
                  <a:lnTo>
                    <a:pt x="2320" y="375"/>
                  </a:lnTo>
                  <a:lnTo>
                    <a:pt x="2314" y="371"/>
                  </a:lnTo>
                  <a:lnTo>
                    <a:pt x="2308" y="366"/>
                  </a:lnTo>
                  <a:lnTo>
                    <a:pt x="2301" y="363"/>
                  </a:lnTo>
                  <a:lnTo>
                    <a:pt x="2291" y="360"/>
                  </a:lnTo>
                  <a:lnTo>
                    <a:pt x="2280" y="359"/>
                  </a:lnTo>
                  <a:lnTo>
                    <a:pt x="2269" y="358"/>
                  </a:lnTo>
                  <a:lnTo>
                    <a:pt x="2221" y="358"/>
                  </a:lnTo>
                  <a:lnTo>
                    <a:pt x="2167" y="605"/>
                  </a:lnTo>
                  <a:lnTo>
                    <a:pt x="2041" y="605"/>
                  </a:lnTo>
                  <a:lnTo>
                    <a:pt x="2172" y="11"/>
                  </a:lnTo>
                  <a:close/>
                  <a:moveTo>
                    <a:pt x="2763" y="11"/>
                  </a:moveTo>
                  <a:lnTo>
                    <a:pt x="2922" y="11"/>
                  </a:lnTo>
                  <a:lnTo>
                    <a:pt x="3055" y="462"/>
                  </a:lnTo>
                  <a:lnTo>
                    <a:pt x="3057" y="462"/>
                  </a:lnTo>
                  <a:lnTo>
                    <a:pt x="3160" y="11"/>
                  </a:lnTo>
                  <a:lnTo>
                    <a:pt x="3278" y="11"/>
                  </a:lnTo>
                  <a:lnTo>
                    <a:pt x="3143" y="605"/>
                  </a:lnTo>
                  <a:lnTo>
                    <a:pt x="2981" y="605"/>
                  </a:lnTo>
                  <a:lnTo>
                    <a:pt x="2850" y="150"/>
                  </a:lnTo>
                  <a:lnTo>
                    <a:pt x="2848" y="150"/>
                  </a:lnTo>
                  <a:lnTo>
                    <a:pt x="2749" y="605"/>
                  </a:lnTo>
                  <a:lnTo>
                    <a:pt x="2628" y="605"/>
                  </a:lnTo>
                  <a:lnTo>
                    <a:pt x="2763" y="11"/>
                  </a:lnTo>
                  <a:close/>
                  <a:moveTo>
                    <a:pt x="3526" y="375"/>
                  </a:moveTo>
                  <a:lnTo>
                    <a:pt x="3720" y="375"/>
                  </a:lnTo>
                  <a:lnTo>
                    <a:pt x="3681" y="117"/>
                  </a:lnTo>
                  <a:lnTo>
                    <a:pt x="3678" y="117"/>
                  </a:lnTo>
                  <a:lnTo>
                    <a:pt x="3526" y="375"/>
                  </a:lnTo>
                  <a:close/>
                  <a:moveTo>
                    <a:pt x="3632" y="11"/>
                  </a:moveTo>
                  <a:lnTo>
                    <a:pt x="3770" y="11"/>
                  </a:lnTo>
                  <a:lnTo>
                    <a:pt x="3884" y="605"/>
                  </a:lnTo>
                  <a:lnTo>
                    <a:pt x="3758" y="605"/>
                  </a:lnTo>
                  <a:lnTo>
                    <a:pt x="3737" y="469"/>
                  </a:lnTo>
                  <a:lnTo>
                    <a:pt x="3470" y="469"/>
                  </a:lnTo>
                  <a:lnTo>
                    <a:pt x="3391" y="605"/>
                  </a:lnTo>
                  <a:lnTo>
                    <a:pt x="3252" y="605"/>
                  </a:lnTo>
                  <a:lnTo>
                    <a:pt x="3632" y="11"/>
                  </a:lnTo>
                  <a:close/>
                  <a:moveTo>
                    <a:pt x="4004" y="11"/>
                  </a:moveTo>
                  <a:lnTo>
                    <a:pt x="4487" y="11"/>
                  </a:lnTo>
                  <a:lnTo>
                    <a:pt x="4467" y="104"/>
                  </a:lnTo>
                  <a:lnTo>
                    <a:pt x="4290" y="104"/>
                  </a:lnTo>
                  <a:lnTo>
                    <a:pt x="4176" y="605"/>
                  </a:lnTo>
                  <a:lnTo>
                    <a:pt x="4045" y="605"/>
                  </a:lnTo>
                  <a:lnTo>
                    <a:pt x="4158" y="104"/>
                  </a:lnTo>
                  <a:lnTo>
                    <a:pt x="3982" y="104"/>
                  </a:lnTo>
                  <a:lnTo>
                    <a:pt x="4004" y="11"/>
                  </a:lnTo>
                  <a:close/>
                  <a:moveTo>
                    <a:pt x="4588" y="11"/>
                  </a:moveTo>
                  <a:lnTo>
                    <a:pt x="4720" y="11"/>
                  </a:lnTo>
                  <a:lnTo>
                    <a:pt x="4587" y="605"/>
                  </a:lnTo>
                  <a:lnTo>
                    <a:pt x="4457" y="605"/>
                  </a:lnTo>
                  <a:lnTo>
                    <a:pt x="4588" y="11"/>
                  </a:lnTo>
                  <a:close/>
                  <a:moveTo>
                    <a:pt x="4920" y="375"/>
                  </a:moveTo>
                  <a:lnTo>
                    <a:pt x="4920" y="390"/>
                  </a:lnTo>
                  <a:lnTo>
                    <a:pt x="4921" y="404"/>
                  </a:lnTo>
                  <a:lnTo>
                    <a:pt x="4923" y="417"/>
                  </a:lnTo>
                  <a:lnTo>
                    <a:pt x="4927" y="431"/>
                  </a:lnTo>
                  <a:lnTo>
                    <a:pt x="4932" y="444"/>
                  </a:lnTo>
                  <a:lnTo>
                    <a:pt x="4938" y="455"/>
                  </a:lnTo>
                  <a:lnTo>
                    <a:pt x="4944" y="466"/>
                  </a:lnTo>
                  <a:lnTo>
                    <a:pt x="4951" y="477"/>
                  </a:lnTo>
                  <a:lnTo>
                    <a:pt x="4961" y="487"/>
                  </a:lnTo>
                  <a:lnTo>
                    <a:pt x="4970" y="495"/>
                  </a:lnTo>
                  <a:lnTo>
                    <a:pt x="4981" y="503"/>
                  </a:lnTo>
                  <a:lnTo>
                    <a:pt x="4992" y="510"/>
                  </a:lnTo>
                  <a:lnTo>
                    <a:pt x="5005" y="514"/>
                  </a:lnTo>
                  <a:lnTo>
                    <a:pt x="5020" y="518"/>
                  </a:lnTo>
                  <a:lnTo>
                    <a:pt x="5035" y="520"/>
                  </a:lnTo>
                  <a:lnTo>
                    <a:pt x="5051" y="521"/>
                  </a:lnTo>
                  <a:lnTo>
                    <a:pt x="5064" y="521"/>
                  </a:lnTo>
                  <a:lnTo>
                    <a:pt x="5078" y="519"/>
                  </a:lnTo>
                  <a:lnTo>
                    <a:pt x="5090" y="517"/>
                  </a:lnTo>
                  <a:lnTo>
                    <a:pt x="5102" y="514"/>
                  </a:lnTo>
                  <a:lnTo>
                    <a:pt x="5114" y="510"/>
                  </a:lnTo>
                  <a:lnTo>
                    <a:pt x="5126" y="505"/>
                  </a:lnTo>
                  <a:lnTo>
                    <a:pt x="5137" y="500"/>
                  </a:lnTo>
                  <a:lnTo>
                    <a:pt x="5147" y="494"/>
                  </a:lnTo>
                  <a:lnTo>
                    <a:pt x="5157" y="487"/>
                  </a:lnTo>
                  <a:lnTo>
                    <a:pt x="5167" y="480"/>
                  </a:lnTo>
                  <a:lnTo>
                    <a:pt x="5176" y="472"/>
                  </a:lnTo>
                  <a:lnTo>
                    <a:pt x="5185" y="463"/>
                  </a:lnTo>
                  <a:lnTo>
                    <a:pt x="5202" y="445"/>
                  </a:lnTo>
                  <a:lnTo>
                    <a:pt x="5217" y="425"/>
                  </a:lnTo>
                  <a:lnTo>
                    <a:pt x="5231" y="404"/>
                  </a:lnTo>
                  <a:lnTo>
                    <a:pt x="5241" y="381"/>
                  </a:lnTo>
                  <a:lnTo>
                    <a:pt x="5252" y="358"/>
                  </a:lnTo>
                  <a:lnTo>
                    <a:pt x="5259" y="334"/>
                  </a:lnTo>
                  <a:lnTo>
                    <a:pt x="5267" y="310"/>
                  </a:lnTo>
                  <a:lnTo>
                    <a:pt x="5271" y="286"/>
                  </a:lnTo>
                  <a:lnTo>
                    <a:pt x="5274" y="262"/>
                  </a:lnTo>
                  <a:lnTo>
                    <a:pt x="5275" y="240"/>
                  </a:lnTo>
                  <a:lnTo>
                    <a:pt x="5274" y="225"/>
                  </a:lnTo>
                  <a:lnTo>
                    <a:pt x="5273" y="211"/>
                  </a:lnTo>
                  <a:lnTo>
                    <a:pt x="5270" y="197"/>
                  </a:lnTo>
                  <a:lnTo>
                    <a:pt x="5267" y="183"/>
                  </a:lnTo>
                  <a:lnTo>
                    <a:pt x="5262" y="171"/>
                  </a:lnTo>
                  <a:lnTo>
                    <a:pt x="5256" y="159"/>
                  </a:lnTo>
                  <a:lnTo>
                    <a:pt x="5250" y="148"/>
                  </a:lnTo>
                  <a:lnTo>
                    <a:pt x="5241" y="137"/>
                  </a:lnTo>
                  <a:lnTo>
                    <a:pt x="5233" y="128"/>
                  </a:lnTo>
                  <a:lnTo>
                    <a:pt x="5223" y="119"/>
                  </a:lnTo>
                  <a:lnTo>
                    <a:pt x="5212" y="112"/>
                  </a:lnTo>
                  <a:lnTo>
                    <a:pt x="5200" y="105"/>
                  </a:lnTo>
                  <a:lnTo>
                    <a:pt x="5187" y="101"/>
                  </a:lnTo>
                  <a:lnTo>
                    <a:pt x="5173" y="97"/>
                  </a:lnTo>
                  <a:lnTo>
                    <a:pt x="5157" y="95"/>
                  </a:lnTo>
                  <a:lnTo>
                    <a:pt x="5141" y="94"/>
                  </a:lnTo>
                  <a:lnTo>
                    <a:pt x="5128" y="95"/>
                  </a:lnTo>
                  <a:lnTo>
                    <a:pt x="5115" y="96"/>
                  </a:lnTo>
                  <a:lnTo>
                    <a:pt x="5102" y="99"/>
                  </a:lnTo>
                  <a:lnTo>
                    <a:pt x="5090" y="102"/>
                  </a:lnTo>
                  <a:lnTo>
                    <a:pt x="5078" y="105"/>
                  </a:lnTo>
                  <a:lnTo>
                    <a:pt x="5067" y="110"/>
                  </a:lnTo>
                  <a:lnTo>
                    <a:pt x="5056" y="116"/>
                  </a:lnTo>
                  <a:lnTo>
                    <a:pt x="5045" y="121"/>
                  </a:lnTo>
                  <a:lnTo>
                    <a:pt x="5034" y="128"/>
                  </a:lnTo>
                  <a:lnTo>
                    <a:pt x="5025" y="135"/>
                  </a:lnTo>
                  <a:lnTo>
                    <a:pt x="5016" y="143"/>
                  </a:lnTo>
                  <a:lnTo>
                    <a:pt x="5006" y="151"/>
                  </a:lnTo>
                  <a:lnTo>
                    <a:pt x="4998" y="160"/>
                  </a:lnTo>
                  <a:lnTo>
                    <a:pt x="4991" y="169"/>
                  </a:lnTo>
                  <a:lnTo>
                    <a:pt x="4982" y="180"/>
                  </a:lnTo>
                  <a:lnTo>
                    <a:pt x="4975" y="190"/>
                  </a:lnTo>
                  <a:lnTo>
                    <a:pt x="4962" y="211"/>
                  </a:lnTo>
                  <a:lnTo>
                    <a:pt x="4951" y="233"/>
                  </a:lnTo>
                  <a:lnTo>
                    <a:pt x="4941" y="256"/>
                  </a:lnTo>
                  <a:lnTo>
                    <a:pt x="4933" y="280"/>
                  </a:lnTo>
                  <a:lnTo>
                    <a:pt x="4927" y="304"/>
                  </a:lnTo>
                  <a:lnTo>
                    <a:pt x="4923" y="328"/>
                  </a:lnTo>
                  <a:lnTo>
                    <a:pt x="4921" y="352"/>
                  </a:lnTo>
                  <a:lnTo>
                    <a:pt x="4920" y="375"/>
                  </a:lnTo>
                  <a:close/>
                  <a:moveTo>
                    <a:pt x="5405" y="253"/>
                  </a:moveTo>
                  <a:lnTo>
                    <a:pt x="5405" y="271"/>
                  </a:lnTo>
                  <a:lnTo>
                    <a:pt x="5404" y="288"/>
                  </a:lnTo>
                  <a:lnTo>
                    <a:pt x="5402" y="307"/>
                  </a:lnTo>
                  <a:lnTo>
                    <a:pt x="5399" y="325"/>
                  </a:lnTo>
                  <a:lnTo>
                    <a:pt x="5394" y="342"/>
                  </a:lnTo>
                  <a:lnTo>
                    <a:pt x="5391" y="359"/>
                  </a:lnTo>
                  <a:lnTo>
                    <a:pt x="5385" y="376"/>
                  </a:lnTo>
                  <a:lnTo>
                    <a:pt x="5379" y="393"/>
                  </a:lnTo>
                  <a:lnTo>
                    <a:pt x="5371" y="411"/>
                  </a:lnTo>
                  <a:lnTo>
                    <a:pt x="5363" y="427"/>
                  </a:lnTo>
                  <a:lnTo>
                    <a:pt x="5355" y="442"/>
                  </a:lnTo>
                  <a:lnTo>
                    <a:pt x="5345" y="457"/>
                  </a:lnTo>
                  <a:lnTo>
                    <a:pt x="5335" y="473"/>
                  </a:lnTo>
                  <a:lnTo>
                    <a:pt x="5324" y="488"/>
                  </a:lnTo>
                  <a:lnTo>
                    <a:pt x="5312" y="502"/>
                  </a:lnTo>
                  <a:lnTo>
                    <a:pt x="5300" y="516"/>
                  </a:lnTo>
                  <a:lnTo>
                    <a:pt x="5288" y="528"/>
                  </a:lnTo>
                  <a:lnTo>
                    <a:pt x="5275" y="540"/>
                  </a:lnTo>
                  <a:lnTo>
                    <a:pt x="5261" y="550"/>
                  </a:lnTo>
                  <a:lnTo>
                    <a:pt x="5246" y="560"/>
                  </a:lnTo>
                  <a:lnTo>
                    <a:pt x="5232" y="569"/>
                  </a:lnTo>
                  <a:lnTo>
                    <a:pt x="5216" y="577"/>
                  </a:lnTo>
                  <a:lnTo>
                    <a:pt x="5199" y="584"/>
                  </a:lnTo>
                  <a:lnTo>
                    <a:pt x="5182" y="591"/>
                  </a:lnTo>
                  <a:lnTo>
                    <a:pt x="5165" y="597"/>
                  </a:lnTo>
                  <a:lnTo>
                    <a:pt x="5149" y="601"/>
                  </a:lnTo>
                  <a:lnTo>
                    <a:pt x="5131" y="606"/>
                  </a:lnTo>
                  <a:lnTo>
                    <a:pt x="5111" y="609"/>
                  </a:lnTo>
                  <a:lnTo>
                    <a:pt x="5093" y="612"/>
                  </a:lnTo>
                  <a:lnTo>
                    <a:pt x="5074" y="614"/>
                  </a:lnTo>
                  <a:lnTo>
                    <a:pt x="5055" y="615"/>
                  </a:lnTo>
                  <a:lnTo>
                    <a:pt x="5035" y="615"/>
                  </a:lnTo>
                  <a:lnTo>
                    <a:pt x="5021" y="615"/>
                  </a:lnTo>
                  <a:lnTo>
                    <a:pt x="5006" y="614"/>
                  </a:lnTo>
                  <a:lnTo>
                    <a:pt x="4993" y="613"/>
                  </a:lnTo>
                  <a:lnTo>
                    <a:pt x="4980" y="610"/>
                  </a:lnTo>
                  <a:lnTo>
                    <a:pt x="4968" y="607"/>
                  </a:lnTo>
                  <a:lnTo>
                    <a:pt x="4955" y="605"/>
                  </a:lnTo>
                  <a:lnTo>
                    <a:pt x="4943" y="600"/>
                  </a:lnTo>
                  <a:lnTo>
                    <a:pt x="4932" y="597"/>
                  </a:lnTo>
                  <a:lnTo>
                    <a:pt x="4921" y="591"/>
                  </a:lnTo>
                  <a:lnTo>
                    <a:pt x="4910" y="586"/>
                  </a:lnTo>
                  <a:lnTo>
                    <a:pt x="4899" y="581"/>
                  </a:lnTo>
                  <a:lnTo>
                    <a:pt x="4890" y="574"/>
                  </a:lnTo>
                  <a:lnTo>
                    <a:pt x="4880" y="567"/>
                  </a:lnTo>
                  <a:lnTo>
                    <a:pt x="4870" y="560"/>
                  </a:lnTo>
                  <a:lnTo>
                    <a:pt x="4862" y="552"/>
                  </a:lnTo>
                  <a:lnTo>
                    <a:pt x="4853" y="544"/>
                  </a:lnTo>
                  <a:lnTo>
                    <a:pt x="4846" y="536"/>
                  </a:lnTo>
                  <a:lnTo>
                    <a:pt x="4839" y="527"/>
                  </a:lnTo>
                  <a:lnTo>
                    <a:pt x="4832" y="518"/>
                  </a:lnTo>
                  <a:lnTo>
                    <a:pt x="4826" y="509"/>
                  </a:lnTo>
                  <a:lnTo>
                    <a:pt x="4815" y="488"/>
                  </a:lnTo>
                  <a:lnTo>
                    <a:pt x="4805" y="466"/>
                  </a:lnTo>
                  <a:lnTo>
                    <a:pt x="4798" y="444"/>
                  </a:lnTo>
                  <a:lnTo>
                    <a:pt x="4793" y="420"/>
                  </a:lnTo>
                  <a:lnTo>
                    <a:pt x="4790" y="395"/>
                  </a:lnTo>
                  <a:lnTo>
                    <a:pt x="4788" y="368"/>
                  </a:lnTo>
                  <a:lnTo>
                    <a:pt x="4788" y="351"/>
                  </a:lnTo>
                  <a:lnTo>
                    <a:pt x="4790" y="333"/>
                  </a:lnTo>
                  <a:lnTo>
                    <a:pt x="4792" y="316"/>
                  </a:lnTo>
                  <a:lnTo>
                    <a:pt x="4794" y="299"/>
                  </a:lnTo>
                  <a:lnTo>
                    <a:pt x="4798" y="281"/>
                  </a:lnTo>
                  <a:lnTo>
                    <a:pt x="4803" y="264"/>
                  </a:lnTo>
                  <a:lnTo>
                    <a:pt x="4808" y="247"/>
                  </a:lnTo>
                  <a:lnTo>
                    <a:pt x="4814" y="231"/>
                  </a:lnTo>
                  <a:lnTo>
                    <a:pt x="4821" y="215"/>
                  </a:lnTo>
                  <a:lnTo>
                    <a:pt x="4828" y="199"/>
                  </a:lnTo>
                  <a:lnTo>
                    <a:pt x="4837" y="183"/>
                  </a:lnTo>
                  <a:lnTo>
                    <a:pt x="4845" y="168"/>
                  </a:lnTo>
                  <a:lnTo>
                    <a:pt x="4855" y="153"/>
                  </a:lnTo>
                  <a:lnTo>
                    <a:pt x="4864" y="139"/>
                  </a:lnTo>
                  <a:lnTo>
                    <a:pt x="4875" y="125"/>
                  </a:lnTo>
                  <a:lnTo>
                    <a:pt x="4887" y="111"/>
                  </a:lnTo>
                  <a:lnTo>
                    <a:pt x="4900" y="97"/>
                  </a:lnTo>
                  <a:lnTo>
                    <a:pt x="4914" y="85"/>
                  </a:lnTo>
                  <a:lnTo>
                    <a:pt x="4927" y="74"/>
                  </a:lnTo>
                  <a:lnTo>
                    <a:pt x="4941" y="63"/>
                  </a:lnTo>
                  <a:lnTo>
                    <a:pt x="4957" y="53"/>
                  </a:lnTo>
                  <a:lnTo>
                    <a:pt x="4972" y="44"/>
                  </a:lnTo>
                  <a:lnTo>
                    <a:pt x="4987" y="36"/>
                  </a:lnTo>
                  <a:lnTo>
                    <a:pt x="5003" y="28"/>
                  </a:lnTo>
                  <a:lnTo>
                    <a:pt x="5020" y="22"/>
                  </a:lnTo>
                  <a:lnTo>
                    <a:pt x="5037" y="16"/>
                  </a:lnTo>
                  <a:lnTo>
                    <a:pt x="5053" y="12"/>
                  </a:lnTo>
                  <a:lnTo>
                    <a:pt x="5072" y="7"/>
                  </a:lnTo>
                  <a:lnTo>
                    <a:pt x="5088" y="5"/>
                  </a:lnTo>
                  <a:lnTo>
                    <a:pt x="5108" y="3"/>
                  </a:lnTo>
                  <a:lnTo>
                    <a:pt x="5126" y="2"/>
                  </a:lnTo>
                  <a:lnTo>
                    <a:pt x="5145" y="0"/>
                  </a:lnTo>
                  <a:lnTo>
                    <a:pt x="5175" y="2"/>
                  </a:lnTo>
                  <a:lnTo>
                    <a:pt x="5204" y="5"/>
                  </a:lnTo>
                  <a:lnTo>
                    <a:pt x="5218" y="7"/>
                  </a:lnTo>
                  <a:lnTo>
                    <a:pt x="5232" y="11"/>
                  </a:lnTo>
                  <a:lnTo>
                    <a:pt x="5245" y="14"/>
                  </a:lnTo>
                  <a:lnTo>
                    <a:pt x="5257" y="18"/>
                  </a:lnTo>
                  <a:lnTo>
                    <a:pt x="5269" y="22"/>
                  </a:lnTo>
                  <a:lnTo>
                    <a:pt x="5280" y="28"/>
                  </a:lnTo>
                  <a:lnTo>
                    <a:pt x="5291" y="32"/>
                  </a:lnTo>
                  <a:lnTo>
                    <a:pt x="5302" y="39"/>
                  </a:lnTo>
                  <a:lnTo>
                    <a:pt x="5311" y="45"/>
                  </a:lnTo>
                  <a:lnTo>
                    <a:pt x="5321" y="52"/>
                  </a:lnTo>
                  <a:lnTo>
                    <a:pt x="5331" y="60"/>
                  </a:lnTo>
                  <a:lnTo>
                    <a:pt x="5339" y="68"/>
                  </a:lnTo>
                  <a:lnTo>
                    <a:pt x="5346" y="76"/>
                  </a:lnTo>
                  <a:lnTo>
                    <a:pt x="5355" y="85"/>
                  </a:lnTo>
                  <a:lnTo>
                    <a:pt x="5362" y="94"/>
                  </a:lnTo>
                  <a:lnTo>
                    <a:pt x="5368" y="103"/>
                  </a:lnTo>
                  <a:lnTo>
                    <a:pt x="5374" y="113"/>
                  </a:lnTo>
                  <a:lnTo>
                    <a:pt x="5379" y="124"/>
                  </a:lnTo>
                  <a:lnTo>
                    <a:pt x="5385" y="135"/>
                  </a:lnTo>
                  <a:lnTo>
                    <a:pt x="5388" y="147"/>
                  </a:lnTo>
                  <a:lnTo>
                    <a:pt x="5393" y="158"/>
                  </a:lnTo>
                  <a:lnTo>
                    <a:pt x="5396" y="171"/>
                  </a:lnTo>
                  <a:lnTo>
                    <a:pt x="5399" y="183"/>
                  </a:lnTo>
                  <a:lnTo>
                    <a:pt x="5402" y="197"/>
                  </a:lnTo>
                  <a:lnTo>
                    <a:pt x="5405" y="223"/>
                  </a:lnTo>
                  <a:lnTo>
                    <a:pt x="5405" y="253"/>
                  </a:lnTo>
                  <a:close/>
                  <a:moveTo>
                    <a:pt x="5617" y="11"/>
                  </a:moveTo>
                  <a:lnTo>
                    <a:pt x="5776" y="11"/>
                  </a:lnTo>
                  <a:lnTo>
                    <a:pt x="5910" y="462"/>
                  </a:lnTo>
                  <a:lnTo>
                    <a:pt x="5911" y="462"/>
                  </a:lnTo>
                  <a:lnTo>
                    <a:pt x="6014" y="11"/>
                  </a:lnTo>
                  <a:lnTo>
                    <a:pt x="6132" y="11"/>
                  </a:lnTo>
                  <a:lnTo>
                    <a:pt x="5997" y="605"/>
                  </a:lnTo>
                  <a:lnTo>
                    <a:pt x="5835" y="605"/>
                  </a:lnTo>
                  <a:lnTo>
                    <a:pt x="5704" y="150"/>
                  </a:lnTo>
                  <a:lnTo>
                    <a:pt x="5703" y="150"/>
                  </a:lnTo>
                  <a:lnTo>
                    <a:pt x="5603" y="605"/>
                  </a:lnTo>
                  <a:lnTo>
                    <a:pt x="5482" y="605"/>
                  </a:lnTo>
                  <a:lnTo>
                    <a:pt x="5617" y="11"/>
                  </a:lnTo>
                  <a:close/>
                  <a:moveTo>
                    <a:pt x="6381" y="375"/>
                  </a:moveTo>
                  <a:lnTo>
                    <a:pt x="6575" y="375"/>
                  </a:lnTo>
                  <a:lnTo>
                    <a:pt x="6535" y="117"/>
                  </a:lnTo>
                  <a:lnTo>
                    <a:pt x="6532" y="117"/>
                  </a:lnTo>
                  <a:lnTo>
                    <a:pt x="6381" y="375"/>
                  </a:lnTo>
                  <a:close/>
                  <a:moveTo>
                    <a:pt x="6486" y="11"/>
                  </a:moveTo>
                  <a:lnTo>
                    <a:pt x="6624" y="11"/>
                  </a:lnTo>
                  <a:lnTo>
                    <a:pt x="6739" y="605"/>
                  </a:lnTo>
                  <a:lnTo>
                    <a:pt x="6614" y="605"/>
                  </a:lnTo>
                  <a:lnTo>
                    <a:pt x="6592" y="469"/>
                  </a:lnTo>
                  <a:lnTo>
                    <a:pt x="6326" y="469"/>
                  </a:lnTo>
                  <a:lnTo>
                    <a:pt x="6245" y="605"/>
                  </a:lnTo>
                  <a:lnTo>
                    <a:pt x="6106" y="605"/>
                  </a:lnTo>
                  <a:lnTo>
                    <a:pt x="6486" y="11"/>
                  </a:lnTo>
                  <a:close/>
                  <a:moveTo>
                    <a:pt x="6981" y="11"/>
                  </a:moveTo>
                  <a:lnTo>
                    <a:pt x="7106" y="11"/>
                  </a:lnTo>
                  <a:lnTo>
                    <a:pt x="6994" y="511"/>
                  </a:lnTo>
                  <a:lnTo>
                    <a:pt x="7240" y="511"/>
                  </a:lnTo>
                  <a:lnTo>
                    <a:pt x="7218" y="605"/>
                  </a:lnTo>
                  <a:lnTo>
                    <a:pt x="6848" y="605"/>
                  </a:lnTo>
                  <a:lnTo>
                    <a:pt x="6981" y="11"/>
                  </a:lnTo>
                  <a:close/>
                </a:path>
              </a:pathLst>
            </a:custGeom>
            <a:solidFill>
              <a:srgbClr val="7B797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7" name="Freeform 35"/>
            <p:cNvSpPr/>
            <p:nvPr/>
          </p:nvSpPr>
          <p:spPr bwMode="auto">
            <a:xfrm>
              <a:off x="930" y="2938"/>
              <a:ext cx="2249" cy="119"/>
            </a:xfrm>
            <a:custGeom>
              <a:avLst/>
              <a:gdLst>
                <a:gd name="T0" fmla="*/ 0 w 11247"/>
                <a:gd name="T1" fmla="*/ 0 h 594"/>
                <a:gd name="T2" fmla="*/ 1 w 11247"/>
                <a:gd name="T3" fmla="*/ 0 h 594"/>
                <a:gd name="T4" fmla="*/ 1 w 11247"/>
                <a:gd name="T5" fmla="*/ 0 h 594"/>
                <a:gd name="T6" fmla="*/ 0 w 11247"/>
                <a:gd name="T7" fmla="*/ 0 h 594"/>
                <a:gd name="T8" fmla="*/ 0 w 11247"/>
                <a:gd name="T9" fmla="*/ 0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7"/>
                <a:gd name="T16" fmla="*/ 0 h 594"/>
                <a:gd name="T17" fmla="*/ 11247 w 11247"/>
                <a:gd name="T18" fmla="*/ 594 h 5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7" h="594" extrusionOk="0">
                  <a:moveTo>
                    <a:pt x="133" y="0"/>
                  </a:moveTo>
                  <a:lnTo>
                    <a:pt x="11247" y="0"/>
                  </a:lnTo>
                  <a:lnTo>
                    <a:pt x="11114" y="594"/>
                  </a:lnTo>
                  <a:lnTo>
                    <a:pt x="0" y="59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D0CFC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68" name="Grafik 65"/>
          <p:cNvPicPr>
            <a:picLocks noChangeAspect="1"/>
          </p:cNvPicPr>
          <p:nvPr/>
        </p:nvPicPr>
        <p:blipFill>
          <a:blip r:embed="rId51"/>
          <a:stretch/>
        </p:blipFill>
        <p:spPr bwMode="auto">
          <a:xfrm>
            <a:off x="6416817" y="2125233"/>
            <a:ext cx="986009" cy="226289"/>
          </a:xfrm>
          <a:prstGeom prst="rect">
            <a:avLst/>
          </a:prstGeom>
        </p:spPr>
      </p:pic>
      <p:pic>
        <p:nvPicPr>
          <p:cNvPr id="69" name="Grafik 1"/>
          <p:cNvPicPr>
            <a:picLocks noChangeAspect="1"/>
          </p:cNvPicPr>
          <p:nvPr/>
        </p:nvPicPr>
        <p:blipFill>
          <a:blip r:embed="rId52"/>
          <a:stretch/>
        </p:blipFill>
        <p:spPr bwMode="auto">
          <a:xfrm>
            <a:off x="5565131" y="3547396"/>
            <a:ext cx="850641" cy="206602"/>
          </a:xfrm>
          <a:prstGeom prst="rect">
            <a:avLst/>
          </a:prstGeom>
        </p:spPr>
      </p:pic>
      <p:pic>
        <p:nvPicPr>
          <p:cNvPr id="70" name="Grafik 3"/>
          <p:cNvPicPr>
            <a:picLocks noChangeAspect="1"/>
          </p:cNvPicPr>
          <p:nvPr/>
        </p:nvPicPr>
        <p:blipFill>
          <a:blip r:embed="rId53"/>
          <a:srcRect l="5755" t="38422" r="4409" b="45244"/>
          <a:stretch/>
        </p:blipFill>
        <p:spPr bwMode="auto">
          <a:xfrm>
            <a:off x="2070620" y="3553981"/>
            <a:ext cx="1185743" cy="215589"/>
          </a:xfrm>
          <a:prstGeom prst="rect">
            <a:avLst/>
          </a:prstGeom>
        </p:spPr>
      </p:pic>
      <p:pic>
        <p:nvPicPr>
          <p:cNvPr id="71" name="Grafik 6"/>
          <p:cNvPicPr>
            <a:picLocks noChangeAspect="1"/>
          </p:cNvPicPr>
          <p:nvPr/>
        </p:nvPicPr>
        <p:blipFill>
          <a:blip r:embed="rId54"/>
          <a:stretch/>
        </p:blipFill>
        <p:spPr bwMode="auto">
          <a:xfrm>
            <a:off x="9339962" y="2555497"/>
            <a:ext cx="1537119" cy="394570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55"/>
          <a:stretch/>
        </p:blipFill>
        <p:spPr bwMode="auto">
          <a:xfrm>
            <a:off x="6743164" y="3472082"/>
            <a:ext cx="605667" cy="312073"/>
          </a:xfrm>
          <a:prstGeom prst="rect">
            <a:avLst/>
          </a:prstGeom>
        </p:spPr>
      </p:pic>
      <p:pic>
        <p:nvPicPr>
          <p:cNvPr id="73" name="Grafik 72"/>
          <p:cNvPicPr>
            <a:picLocks noChangeAspect="1"/>
          </p:cNvPicPr>
          <p:nvPr/>
        </p:nvPicPr>
        <p:blipFill>
          <a:blip r:embed="rId56"/>
          <a:stretch/>
        </p:blipFill>
        <p:spPr bwMode="auto">
          <a:xfrm>
            <a:off x="4626769" y="5452329"/>
            <a:ext cx="671182" cy="335592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/>
        </p:nvPicPr>
        <p:blipFill>
          <a:blip r:embed="rId57"/>
          <a:stretch/>
        </p:blipFill>
        <p:spPr bwMode="auto">
          <a:xfrm>
            <a:off x="3448669" y="4082552"/>
            <a:ext cx="443925" cy="276343"/>
          </a:xfrm>
          <a:prstGeom prst="rect">
            <a:avLst/>
          </a:prstGeom>
        </p:spPr>
      </p:pic>
      <p:grpSp>
        <p:nvGrpSpPr>
          <p:cNvPr id="75" name="Gruppieren 76"/>
          <p:cNvGrpSpPr/>
          <p:nvPr/>
        </p:nvGrpSpPr>
        <p:grpSpPr bwMode="auto">
          <a:xfrm>
            <a:off x="1038931" y="1917186"/>
            <a:ext cx="631554" cy="328687"/>
            <a:chOff x="-30048" y="0"/>
            <a:chExt cx="1382604" cy="720000"/>
          </a:xfrm>
        </p:grpSpPr>
        <p:sp>
          <p:nvSpPr>
            <p:cNvPr id="76" name="Rechteck 77"/>
            <p:cNvSpPr/>
            <p:nvPr/>
          </p:nvSpPr>
          <p:spPr bwMode="auto">
            <a:xfrm>
              <a:off x="0" y="0"/>
              <a:ext cx="1296000" cy="720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77" name="Grafik 78"/>
            <p:cNvPicPr>
              <a:picLocks noChangeAspect="1"/>
            </p:cNvPicPr>
            <p:nvPr/>
          </p:nvPicPr>
          <p:blipFill>
            <a:blip r:embed="rId58"/>
            <a:stretch/>
          </p:blipFill>
          <p:spPr bwMode="auto">
            <a:xfrm>
              <a:off x="-30048" y="69764"/>
              <a:ext cx="1382604" cy="607023"/>
            </a:xfrm>
            <a:prstGeom prst="rect">
              <a:avLst/>
            </a:prstGeom>
          </p:spPr>
        </p:pic>
      </p:grpSp>
      <p:pic>
        <p:nvPicPr>
          <p:cNvPr id="78" name="Grafik 82"/>
          <p:cNvPicPr>
            <a:picLocks noChangeAspect="1"/>
          </p:cNvPicPr>
          <p:nvPr/>
        </p:nvPicPr>
        <p:blipFill>
          <a:blip r:embed="rId59"/>
          <a:stretch/>
        </p:blipFill>
        <p:spPr bwMode="auto">
          <a:xfrm>
            <a:off x="1793843" y="2507867"/>
            <a:ext cx="700526" cy="237595"/>
          </a:xfrm>
          <a:prstGeom prst="rect">
            <a:avLst/>
          </a:prstGeom>
        </p:spPr>
      </p:pic>
      <p:pic>
        <p:nvPicPr>
          <p:cNvPr id="79" name="Grafik 83"/>
          <p:cNvPicPr>
            <a:picLocks noChangeAspect="1"/>
          </p:cNvPicPr>
          <p:nvPr/>
        </p:nvPicPr>
        <p:blipFill>
          <a:blip r:embed="rId60"/>
          <a:stretch/>
        </p:blipFill>
        <p:spPr bwMode="auto">
          <a:xfrm>
            <a:off x="4308700" y="2087590"/>
            <a:ext cx="677815" cy="224200"/>
          </a:xfrm>
          <a:prstGeom prst="rect">
            <a:avLst/>
          </a:prstGeom>
        </p:spPr>
      </p:pic>
      <p:pic>
        <p:nvPicPr>
          <p:cNvPr id="80" name="Grafik 84"/>
          <p:cNvPicPr>
            <a:picLocks noChangeAspect="1"/>
          </p:cNvPicPr>
          <p:nvPr/>
        </p:nvPicPr>
        <p:blipFill>
          <a:blip r:embed="rId61"/>
          <a:stretch/>
        </p:blipFill>
        <p:spPr bwMode="auto">
          <a:xfrm>
            <a:off x="6967086" y="5185542"/>
            <a:ext cx="537844" cy="226077"/>
          </a:xfrm>
          <a:prstGeom prst="rect">
            <a:avLst/>
          </a:prstGeom>
        </p:spPr>
      </p:pic>
      <p:pic>
        <p:nvPicPr>
          <p:cNvPr id="81" name="Grafik 85"/>
          <p:cNvPicPr>
            <a:picLocks noChangeAspect="1"/>
          </p:cNvPicPr>
          <p:nvPr/>
        </p:nvPicPr>
        <p:blipFill>
          <a:blip r:embed="rId62"/>
          <a:stretch/>
        </p:blipFill>
        <p:spPr bwMode="auto">
          <a:xfrm>
            <a:off x="6356149" y="2455979"/>
            <a:ext cx="992682" cy="156614"/>
          </a:xfrm>
          <a:prstGeom prst="rect">
            <a:avLst/>
          </a:prstGeom>
        </p:spPr>
      </p:pic>
      <p:pic>
        <p:nvPicPr>
          <p:cNvPr id="82" name="Grafik 86"/>
          <p:cNvPicPr/>
          <p:nvPr/>
        </p:nvPicPr>
        <p:blipFill>
          <a:blip r:embed="rId63"/>
          <a:srcRect t="16524" r="-1718" b="19313"/>
          <a:stretch/>
        </p:blipFill>
        <p:spPr bwMode="auto">
          <a:xfrm>
            <a:off x="6435996" y="3168301"/>
            <a:ext cx="903825" cy="259477"/>
          </a:xfrm>
          <a:prstGeom prst="rect">
            <a:avLst/>
          </a:prstGeom>
        </p:spPr>
      </p:pic>
      <p:pic>
        <p:nvPicPr>
          <p:cNvPr id="83" name="Grafik 87"/>
          <p:cNvPicPr/>
          <p:nvPr/>
        </p:nvPicPr>
        <p:blipFill>
          <a:blip r:embed="rId64"/>
          <a:stretch/>
        </p:blipFill>
        <p:spPr bwMode="auto">
          <a:xfrm>
            <a:off x="4627073" y="1568768"/>
            <a:ext cx="1065099" cy="178700"/>
          </a:xfrm>
          <a:prstGeom prst="rect">
            <a:avLst/>
          </a:prstGeom>
        </p:spPr>
      </p:pic>
      <p:pic>
        <p:nvPicPr>
          <p:cNvPr id="84" name="Grafik 88"/>
          <p:cNvPicPr/>
          <p:nvPr/>
        </p:nvPicPr>
        <p:blipFill>
          <a:blip r:embed="rId65"/>
          <a:stretch/>
        </p:blipFill>
        <p:spPr bwMode="auto">
          <a:xfrm>
            <a:off x="3081043" y="1924925"/>
            <a:ext cx="1048431" cy="262833"/>
          </a:xfrm>
          <a:prstGeom prst="rect">
            <a:avLst/>
          </a:prstGeom>
        </p:spPr>
      </p:pic>
      <p:pic>
        <p:nvPicPr>
          <p:cNvPr id="85" name="Grafik 89"/>
          <p:cNvPicPr/>
          <p:nvPr/>
        </p:nvPicPr>
        <p:blipFill>
          <a:blip r:embed="rId66"/>
          <a:srcRect t="24456" b="24966"/>
          <a:stretch/>
        </p:blipFill>
        <p:spPr bwMode="auto">
          <a:xfrm>
            <a:off x="6513939" y="1616480"/>
            <a:ext cx="990991" cy="262833"/>
          </a:xfrm>
          <a:prstGeom prst="rect">
            <a:avLst/>
          </a:prstGeom>
          <a:ln>
            <a:noFill/>
          </a:ln>
        </p:spPr>
      </p:pic>
      <p:pic>
        <p:nvPicPr>
          <p:cNvPr id="86" name="Grafik 90"/>
          <p:cNvPicPr/>
          <p:nvPr/>
        </p:nvPicPr>
        <p:blipFill>
          <a:blip r:embed="rId67"/>
          <a:stretch/>
        </p:blipFill>
        <p:spPr bwMode="auto">
          <a:xfrm>
            <a:off x="3171786" y="5862583"/>
            <a:ext cx="1712766" cy="262833"/>
          </a:xfrm>
          <a:prstGeom prst="rect">
            <a:avLst/>
          </a:prstGeom>
        </p:spPr>
      </p:pic>
      <p:pic>
        <p:nvPicPr>
          <p:cNvPr id="87" name="Grafik 91"/>
          <p:cNvPicPr/>
          <p:nvPr/>
        </p:nvPicPr>
        <p:blipFill>
          <a:blip r:embed="rId68"/>
          <a:stretch/>
        </p:blipFill>
        <p:spPr bwMode="auto">
          <a:xfrm>
            <a:off x="3654021" y="1546522"/>
            <a:ext cx="711258" cy="201375"/>
          </a:xfrm>
          <a:prstGeom prst="rect">
            <a:avLst/>
          </a:prstGeom>
        </p:spPr>
      </p:pic>
      <p:pic>
        <p:nvPicPr>
          <p:cNvPr id="88" name="Grafik 92"/>
          <p:cNvPicPr/>
          <p:nvPr/>
        </p:nvPicPr>
        <p:blipFill>
          <a:blip r:embed="rId69"/>
          <a:stretch/>
        </p:blipFill>
        <p:spPr bwMode="auto">
          <a:xfrm>
            <a:off x="5033185" y="3272601"/>
            <a:ext cx="902799" cy="262833"/>
          </a:xfrm>
          <a:prstGeom prst="rect">
            <a:avLst/>
          </a:prstGeom>
        </p:spPr>
      </p:pic>
      <p:pic>
        <p:nvPicPr>
          <p:cNvPr id="89" name="Grafik 93"/>
          <p:cNvPicPr/>
          <p:nvPr/>
        </p:nvPicPr>
        <p:blipFill>
          <a:blip r:embed="rId70"/>
          <a:stretch/>
        </p:blipFill>
        <p:spPr bwMode="auto">
          <a:xfrm>
            <a:off x="736761" y="3213112"/>
            <a:ext cx="1223029" cy="209227"/>
          </a:xfrm>
          <a:prstGeom prst="rect">
            <a:avLst/>
          </a:prstGeom>
        </p:spPr>
      </p:pic>
      <p:pic>
        <p:nvPicPr>
          <p:cNvPr id="90" name="Grafik 94" descr="Arbeiten bei Knapheide Hydraulik-Systeme | Glassdoor.de"/>
          <p:cNvPicPr/>
          <p:nvPr/>
        </p:nvPicPr>
        <p:blipFill>
          <a:blip r:embed="rId71"/>
          <a:srcRect t="31552" b="35486"/>
          <a:stretch/>
        </p:blipFill>
        <p:spPr bwMode="auto">
          <a:xfrm>
            <a:off x="5243869" y="2122627"/>
            <a:ext cx="888874" cy="29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rafik 95"/>
          <p:cNvPicPr>
            <a:picLocks noChangeAspect="1"/>
          </p:cNvPicPr>
          <p:nvPr/>
        </p:nvPicPr>
        <p:blipFill>
          <a:blip r:embed="rId72"/>
          <a:stretch/>
        </p:blipFill>
        <p:spPr bwMode="auto">
          <a:xfrm>
            <a:off x="3624898" y="3574483"/>
            <a:ext cx="1261138" cy="139907"/>
          </a:xfrm>
          <a:prstGeom prst="rect">
            <a:avLst/>
          </a:prstGeom>
        </p:spPr>
      </p:pic>
      <p:pic>
        <p:nvPicPr>
          <p:cNvPr id="92" name="Grafik 97" descr="https://www.iav.com/sites/all/themes/iav/print_logo.png"/>
          <p:cNvPicPr/>
          <p:nvPr/>
        </p:nvPicPr>
        <p:blipFill>
          <a:blip r:embed="rId73"/>
          <a:stretch/>
        </p:blipFill>
        <p:spPr bwMode="auto">
          <a:xfrm>
            <a:off x="787300" y="3506976"/>
            <a:ext cx="857352" cy="23614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9A592130-4F05-4FD0-B24C-BC89C7350940}"/>
              </a:ext>
            </a:extLst>
          </p:cNvPr>
          <p:cNvSpPr txBox="1"/>
          <p:nvPr/>
        </p:nvSpPr>
        <p:spPr bwMode="auto">
          <a:xfrm>
            <a:off x="543205" y="5837312"/>
            <a:ext cx="1776550" cy="369332"/>
          </a:xfrm>
          <a:prstGeom prst="rect">
            <a:avLst/>
          </a:prstGeom>
          <a:solidFill>
            <a:srgbClr val="003A8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Science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C3B33D78-E590-4617-B848-5CE3EEAA649B}"/>
              </a:ext>
            </a:extLst>
          </p:cNvPr>
          <p:cNvSpPr txBox="1"/>
          <p:nvPr/>
        </p:nvSpPr>
        <p:spPr bwMode="auto">
          <a:xfrm>
            <a:off x="8595653" y="3689062"/>
            <a:ext cx="2160000" cy="369332"/>
          </a:xfrm>
          <a:prstGeom prst="rect">
            <a:avLst/>
          </a:prstGeom>
          <a:solidFill>
            <a:srgbClr val="003A8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Civil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Society</a:t>
            </a:r>
          </a:p>
        </p:txBody>
      </p:sp>
      <p:pic>
        <p:nvPicPr>
          <p:cNvPr id="95" name="Grafik 7"/>
          <p:cNvPicPr>
            <a:picLocks noChangeAspect="1"/>
          </p:cNvPicPr>
          <p:nvPr/>
        </p:nvPicPr>
        <p:blipFill>
          <a:blip r:embed="rId74"/>
          <a:stretch/>
        </p:blipFill>
        <p:spPr bwMode="auto">
          <a:xfrm>
            <a:off x="1998790" y="2187337"/>
            <a:ext cx="569558" cy="264886"/>
          </a:xfrm>
          <a:prstGeom prst="rect">
            <a:avLst/>
          </a:prstGeom>
        </p:spPr>
      </p:pic>
      <p:pic>
        <p:nvPicPr>
          <p:cNvPr id="96" name="Grafik 14"/>
          <p:cNvPicPr>
            <a:picLocks noChangeAspect="1"/>
          </p:cNvPicPr>
          <p:nvPr/>
        </p:nvPicPr>
        <p:blipFill>
          <a:blip r:embed="rId75"/>
          <a:stretch/>
        </p:blipFill>
        <p:spPr bwMode="auto">
          <a:xfrm>
            <a:off x="3977689" y="5298042"/>
            <a:ext cx="963101" cy="176279"/>
          </a:xfrm>
          <a:prstGeom prst="rect">
            <a:avLst/>
          </a:prstGeom>
        </p:spPr>
      </p:pic>
      <p:pic>
        <p:nvPicPr>
          <p:cNvPr id="97" name="Grafik 16"/>
          <p:cNvPicPr>
            <a:picLocks noChangeAspect="1"/>
          </p:cNvPicPr>
          <p:nvPr/>
        </p:nvPicPr>
        <p:blipFill>
          <a:blip r:embed="rId76"/>
          <a:stretch/>
        </p:blipFill>
        <p:spPr bwMode="auto">
          <a:xfrm>
            <a:off x="3001261" y="2814007"/>
            <a:ext cx="592149" cy="428124"/>
          </a:xfrm>
          <a:prstGeom prst="rect">
            <a:avLst/>
          </a:prstGeom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48D66688-415A-4EAB-BAD2-3DA7BDDF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45" y="3086929"/>
            <a:ext cx="400051" cy="4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Individuelle Lebensmittelmaschinen - GLASS GmbH &amp;amp; Co.KG">
            <a:extLst>
              <a:ext uri="{FF2B5EF4-FFF2-40B4-BE49-F238E27FC236}">
                <a16:creationId xmlns:a16="http://schemas.microsoft.com/office/drawing/2014/main" id="{9676905D-E006-4447-AFF6-C3823E98E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22267" r="8347" b="22077"/>
          <a:stretch/>
        </p:blipFill>
        <p:spPr bwMode="auto">
          <a:xfrm>
            <a:off x="6821552" y="1898697"/>
            <a:ext cx="557931" cy="2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Grafik 7">
            <a:extLst>
              <a:ext uri="{FF2B5EF4-FFF2-40B4-BE49-F238E27FC236}">
                <a16:creationId xmlns:a16="http://schemas.microsoft.com/office/drawing/2014/main" id="{A3C2D2F6-5F9F-4DAB-BC58-2AF9821A3D4D}"/>
              </a:ext>
            </a:extLst>
          </p:cNvPr>
          <p:cNvPicPr>
            <a:picLocks noChangeAspect="1"/>
          </p:cNvPicPr>
          <p:nvPr/>
        </p:nvPicPr>
        <p:blipFill>
          <a:blip r:embed="rId7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973" y="2788250"/>
            <a:ext cx="661525" cy="135235"/>
          </a:xfrm>
          <a:prstGeom prst="rect">
            <a:avLst/>
          </a:prstGeom>
        </p:spPr>
      </p:pic>
      <p:pic>
        <p:nvPicPr>
          <p:cNvPr id="101" name="Grafik 100"/>
          <p:cNvPicPr>
            <a:picLocks noChangeAspect="1"/>
          </p:cNvPicPr>
          <p:nvPr/>
        </p:nvPicPr>
        <p:blipFill>
          <a:blip r:embed="rId80"/>
          <a:stretch/>
        </p:blipFill>
        <p:spPr bwMode="auto">
          <a:xfrm>
            <a:off x="919227" y="2548421"/>
            <a:ext cx="809578" cy="155844"/>
          </a:xfrm>
          <a:prstGeom prst="rect">
            <a:avLst/>
          </a:prstGeom>
        </p:spPr>
      </p:pic>
      <p:sp>
        <p:nvSpPr>
          <p:cNvPr id="103" name="Titel 1"/>
          <p:cNvSpPr>
            <a:spLocks noGrp="1"/>
          </p:cNvSpPr>
          <p:nvPr>
            <p:ph type="title"/>
          </p:nvPr>
        </p:nvSpPr>
        <p:spPr>
          <a:xfrm>
            <a:off x="540476" y="432000"/>
            <a:ext cx="11111046" cy="396000"/>
          </a:xfrm>
        </p:spPr>
        <p:txBody>
          <a:bodyPr>
            <a:normAutofit fontScale="90000"/>
          </a:bodyPr>
          <a:lstStyle/>
          <a:p>
            <a:r>
              <a:rPr lang="de-DE" dirty="0"/>
              <a:t>Partners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chair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Creation</a:t>
            </a:r>
            <a:endParaRPr lang="de-DE" dirty="0"/>
          </a:p>
        </p:txBody>
      </p:sp>
      <p:pic>
        <p:nvPicPr>
          <p:cNvPr id="104" name="Grafik 103">
            <a:extLst>
              <a:ext uri="{FF2B5EF4-FFF2-40B4-BE49-F238E27FC236}">
                <a16:creationId xmlns:a16="http://schemas.microsoft.com/office/drawing/2014/main" id="{3F9F2A24-AF85-4A17-8A90-D483BF3FAB3D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 bwMode="auto">
          <a:xfrm>
            <a:off x="5806459" y="1629025"/>
            <a:ext cx="638979" cy="184705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1F2027CE-CAD2-432B-8DB7-3EF946DD3FE0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 bwMode="auto">
          <a:xfrm>
            <a:off x="6243911" y="2698725"/>
            <a:ext cx="673388" cy="201777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78C7407F-8036-402E-90D4-07D72DDBD683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 bwMode="auto">
          <a:xfrm>
            <a:off x="4431208" y="3108729"/>
            <a:ext cx="374995" cy="3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D68A52-66BF-DE54-8545-1120A7B78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Group </a:t>
            </a:r>
            <a:r>
              <a:rPr lang="sv-SE" dirty="0" err="1"/>
              <a:t>work</a:t>
            </a:r>
            <a:r>
              <a:rPr lang="sv-SE" dirty="0"/>
              <a:t> / </a:t>
            </a:r>
            <a:r>
              <a:rPr lang="sv-SE" dirty="0" err="1"/>
              <a:t>coffee</a:t>
            </a:r>
            <a:endParaRPr lang="sv-S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E9B7632-524E-EA66-A612-A0E7C083C0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26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C7A232-D44D-0970-FA4F-8ADC1281E505}"/>
              </a:ext>
            </a:extLst>
          </p:cNvPr>
          <p:cNvSpPr/>
          <p:nvPr/>
        </p:nvSpPr>
        <p:spPr>
          <a:xfrm>
            <a:off x="-554138" y="1522608"/>
            <a:ext cx="4146829" cy="397249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sz="3200" b="1" dirty="0" err="1"/>
              <a:t>Engineering</a:t>
            </a:r>
            <a:r>
              <a:rPr lang="sv-SE" sz="3200" b="1" dirty="0"/>
              <a:t> Design Research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45040A-977A-37B9-7ABA-AE9E028D365A}"/>
              </a:ext>
            </a:extLst>
          </p:cNvPr>
          <p:cNvSpPr/>
          <p:nvPr/>
        </p:nvSpPr>
        <p:spPr>
          <a:xfrm>
            <a:off x="8903600" y="1535084"/>
            <a:ext cx="4146829" cy="397249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3200" b="1" dirty="0" err="1"/>
              <a:t>Engineering</a:t>
            </a:r>
            <a:r>
              <a:rPr lang="sv-SE" sz="3200" b="1" dirty="0"/>
              <a:t> </a:t>
            </a:r>
            <a:r>
              <a:rPr lang="sv-SE" sz="3200" b="1" dirty="0" err="1"/>
              <a:t>Practice</a:t>
            </a:r>
            <a:r>
              <a:rPr lang="sv-SE" sz="3200" b="1" dirty="0"/>
              <a:t> and </a:t>
            </a:r>
          </a:p>
          <a:p>
            <a:r>
              <a:rPr lang="sv-SE" sz="3200" b="1" dirty="0"/>
              <a:t>Society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CD5D87-382B-D267-92C7-CE33C89F2A52}"/>
              </a:ext>
            </a:extLst>
          </p:cNvPr>
          <p:cNvGrpSpPr/>
          <p:nvPr/>
        </p:nvGrpSpPr>
        <p:grpSpPr>
          <a:xfrm>
            <a:off x="1967186" y="416656"/>
            <a:ext cx="8548254" cy="1657501"/>
            <a:chOff x="1953491" y="412324"/>
            <a:chExt cx="8548254" cy="1657501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FDC77FD5-B4E6-243B-D7AD-A0EEC6E458DE}"/>
                </a:ext>
              </a:extLst>
            </p:cNvPr>
            <p:cNvSpPr/>
            <p:nvPr/>
          </p:nvSpPr>
          <p:spPr>
            <a:xfrm flipH="1">
              <a:off x="1953491" y="792645"/>
              <a:ext cx="8548254" cy="955963"/>
            </a:xfrm>
            <a:prstGeom prst="curvedDown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A9DC5A-6E90-31CB-92ED-551E318D294A}"/>
                </a:ext>
              </a:extLst>
            </p:cNvPr>
            <p:cNvSpPr txBox="1"/>
            <p:nvPr/>
          </p:nvSpPr>
          <p:spPr>
            <a:xfrm>
              <a:off x="3700542" y="1199988"/>
              <a:ext cx="111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i="1" dirty="0"/>
                <a:t>Situations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5AEB21-9D02-2C4C-D9C9-834712A8F84B}"/>
                </a:ext>
              </a:extLst>
            </p:cNvPr>
            <p:cNvSpPr txBox="1"/>
            <p:nvPr/>
          </p:nvSpPr>
          <p:spPr>
            <a:xfrm>
              <a:off x="5896560" y="1350418"/>
              <a:ext cx="638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i="1" dirty="0"/>
                <a:t>Data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045052-641E-436D-3CDB-15AD79E07EF9}"/>
                </a:ext>
              </a:extLst>
            </p:cNvPr>
            <p:cNvSpPr txBox="1"/>
            <p:nvPr/>
          </p:nvSpPr>
          <p:spPr>
            <a:xfrm>
              <a:off x="5535000" y="904701"/>
              <a:ext cx="1217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i="1" dirty="0" err="1"/>
                <a:t>Experience</a:t>
              </a:r>
              <a:endParaRPr lang="sv-SE" i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F82C46-3948-B675-65D0-7CA84733402D}"/>
                </a:ext>
              </a:extLst>
            </p:cNvPr>
            <p:cNvSpPr txBox="1"/>
            <p:nvPr/>
          </p:nvSpPr>
          <p:spPr>
            <a:xfrm>
              <a:off x="7320976" y="1142007"/>
              <a:ext cx="14525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i="1" dirty="0"/>
                <a:t>Challenges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3AF8D-B990-DD7F-3CFB-63B5523304C3}"/>
                </a:ext>
              </a:extLst>
            </p:cNvPr>
            <p:cNvSpPr txBox="1"/>
            <p:nvPr/>
          </p:nvSpPr>
          <p:spPr>
            <a:xfrm>
              <a:off x="4861045" y="412324"/>
              <a:ext cx="293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CONTEXT AND PRACTICE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8A5605-A8D3-63F8-ACE4-04277482070B}"/>
                </a:ext>
              </a:extLst>
            </p:cNvPr>
            <p:cNvSpPr txBox="1"/>
            <p:nvPr/>
          </p:nvSpPr>
          <p:spPr>
            <a:xfrm>
              <a:off x="4644896" y="1614526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i="1" dirty="0" err="1"/>
                <a:t>Needs</a:t>
              </a:r>
              <a:endParaRPr lang="sv-SE" i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AD8856-A6DF-1C97-1E5C-08477B9D1D4E}"/>
                </a:ext>
              </a:extLst>
            </p:cNvPr>
            <p:cNvSpPr txBox="1"/>
            <p:nvPr/>
          </p:nvSpPr>
          <p:spPr>
            <a:xfrm>
              <a:off x="7102567" y="1700493"/>
              <a:ext cx="1828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/>
                <a:t>People</a:t>
              </a:r>
              <a:endParaRPr lang="sv-SE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79E6192-32C8-2CE5-8091-1B31C9A50B60}"/>
              </a:ext>
            </a:extLst>
          </p:cNvPr>
          <p:cNvGrpSpPr/>
          <p:nvPr/>
        </p:nvGrpSpPr>
        <p:grpSpPr>
          <a:xfrm>
            <a:off x="1990876" y="4859842"/>
            <a:ext cx="8548254" cy="1814107"/>
            <a:chOff x="1990876" y="4859842"/>
            <a:chExt cx="8548254" cy="1814107"/>
          </a:xfrm>
        </p:grpSpPr>
        <p:sp>
          <p:nvSpPr>
            <p:cNvPr id="24" name="Arrow: Curved Down 23">
              <a:extLst>
                <a:ext uri="{FF2B5EF4-FFF2-40B4-BE49-F238E27FC236}">
                  <a16:creationId xmlns:a16="http://schemas.microsoft.com/office/drawing/2014/main" id="{30C672B8-167E-CFEC-8CC0-60336993C21B}"/>
                </a:ext>
              </a:extLst>
            </p:cNvPr>
            <p:cNvSpPr/>
            <p:nvPr/>
          </p:nvSpPr>
          <p:spPr>
            <a:xfrm flipV="1">
              <a:off x="1990876" y="5322916"/>
              <a:ext cx="8548254" cy="955963"/>
            </a:xfrm>
            <a:prstGeom prst="curvedDown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9E1E68-B97F-01E1-ADE4-36BA97E0A037}"/>
                </a:ext>
              </a:extLst>
            </p:cNvPr>
            <p:cNvSpPr txBox="1"/>
            <p:nvPr/>
          </p:nvSpPr>
          <p:spPr>
            <a:xfrm>
              <a:off x="3061032" y="5491100"/>
              <a:ext cx="1459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/>
                <a:t>Publications</a:t>
              </a:r>
              <a:endParaRPr lang="sv-SE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57B357-84D5-CA73-86C5-ECEF4868A144}"/>
                </a:ext>
              </a:extLst>
            </p:cNvPr>
            <p:cNvSpPr txBox="1"/>
            <p:nvPr/>
          </p:nvSpPr>
          <p:spPr>
            <a:xfrm>
              <a:off x="3904286" y="4979566"/>
              <a:ext cx="1232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/>
                <a:t>Education</a:t>
              </a:r>
              <a:endParaRPr lang="sv-SE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733B55-51A5-289F-C2C4-4102A30EAE2E}"/>
                </a:ext>
              </a:extLst>
            </p:cNvPr>
            <p:cNvSpPr txBox="1"/>
            <p:nvPr/>
          </p:nvSpPr>
          <p:spPr>
            <a:xfrm>
              <a:off x="5892205" y="5543174"/>
              <a:ext cx="930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/>
                <a:t>Theory</a:t>
              </a:r>
              <a:endParaRPr lang="sv-S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9DE9ED-6AD5-0056-6D14-758D307CB315}"/>
                </a:ext>
              </a:extLst>
            </p:cNvPr>
            <p:cNvSpPr txBox="1"/>
            <p:nvPr/>
          </p:nvSpPr>
          <p:spPr>
            <a:xfrm>
              <a:off x="6060015" y="4859842"/>
              <a:ext cx="2257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/>
                <a:t>Training</a:t>
              </a:r>
              <a:endParaRPr lang="sv-SE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0D2439-009E-D4BC-D6DF-FBE35D1DCFA3}"/>
                </a:ext>
              </a:extLst>
            </p:cNvPr>
            <p:cNvSpPr txBox="1"/>
            <p:nvPr/>
          </p:nvSpPr>
          <p:spPr>
            <a:xfrm>
              <a:off x="7933328" y="5010348"/>
              <a:ext cx="1291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/>
                <a:t>Methods</a:t>
              </a:r>
              <a:endParaRPr lang="sv-SE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C4F0F5-82D8-CDEE-24BE-344C8E89F483}"/>
                </a:ext>
              </a:extLst>
            </p:cNvPr>
            <p:cNvSpPr txBox="1"/>
            <p:nvPr/>
          </p:nvSpPr>
          <p:spPr>
            <a:xfrm>
              <a:off x="5675416" y="6304617"/>
              <a:ext cx="1955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KNOWLEDGE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61A1A6-5B60-BD4A-80BD-3E188D271F93}"/>
                </a:ext>
              </a:extLst>
            </p:cNvPr>
            <p:cNvSpPr txBox="1"/>
            <p:nvPr/>
          </p:nvSpPr>
          <p:spPr>
            <a:xfrm>
              <a:off x="7195930" y="5655725"/>
              <a:ext cx="1828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/>
                <a:t>People</a:t>
              </a:r>
              <a:endParaRPr lang="sv-SE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B0F549-CF48-3B79-E48F-B28B0FC7029B}"/>
                </a:ext>
              </a:extLst>
            </p:cNvPr>
            <p:cNvSpPr txBox="1"/>
            <p:nvPr/>
          </p:nvSpPr>
          <p:spPr>
            <a:xfrm>
              <a:off x="4436033" y="5738013"/>
              <a:ext cx="1828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Examina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177D64-CFBD-2CA2-7E86-E20E481AD640}"/>
              </a:ext>
            </a:extLst>
          </p:cNvPr>
          <p:cNvGrpSpPr/>
          <p:nvPr/>
        </p:nvGrpSpPr>
        <p:grpSpPr>
          <a:xfrm>
            <a:off x="3541971" y="2588441"/>
            <a:ext cx="5361629" cy="2066831"/>
            <a:chOff x="3541971" y="2588441"/>
            <a:chExt cx="5361629" cy="20668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48B9C-FE94-BC8B-3348-796C11F9BB45}"/>
                </a:ext>
              </a:extLst>
            </p:cNvPr>
            <p:cNvSpPr txBox="1"/>
            <p:nvPr/>
          </p:nvSpPr>
          <p:spPr>
            <a:xfrm>
              <a:off x="4403735" y="3928080"/>
              <a:ext cx="994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/>
                <a:t>Funding</a:t>
              </a:r>
              <a:endParaRPr lang="sv-SE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4C40A0-1D3C-53C6-3D71-8B52D299D117}"/>
                </a:ext>
              </a:extLst>
            </p:cNvPr>
            <p:cNvSpPr txBox="1"/>
            <p:nvPr/>
          </p:nvSpPr>
          <p:spPr>
            <a:xfrm>
              <a:off x="4160455" y="3032707"/>
              <a:ext cx="805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Policy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52B55A-0C9F-48B3-0DCB-DB322BDA59CE}"/>
                </a:ext>
              </a:extLst>
            </p:cNvPr>
            <p:cNvSpPr txBox="1"/>
            <p:nvPr/>
          </p:nvSpPr>
          <p:spPr>
            <a:xfrm>
              <a:off x="6561765" y="3905619"/>
              <a:ext cx="1828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/>
                <a:t>Intermediaries</a:t>
              </a:r>
              <a:endParaRPr lang="sv-SE" dirty="0"/>
            </a:p>
          </p:txBody>
        </p:sp>
        <p:sp>
          <p:nvSpPr>
            <p:cNvPr id="26" name="Arrow: Left-Right 25">
              <a:extLst>
                <a:ext uri="{FF2B5EF4-FFF2-40B4-BE49-F238E27FC236}">
                  <a16:creationId xmlns:a16="http://schemas.microsoft.com/office/drawing/2014/main" id="{E66D45AD-09BB-AA34-D749-51B78A191D71}"/>
                </a:ext>
              </a:extLst>
            </p:cNvPr>
            <p:cNvSpPr/>
            <p:nvPr/>
          </p:nvSpPr>
          <p:spPr>
            <a:xfrm>
              <a:off x="3541971" y="2588441"/>
              <a:ext cx="5361629" cy="2066831"/>
            </a:xfrm>
            <a:prstGeom prst="leftRightArrow">
              <a:avLst>
                <a:gd name="adj1" fmla="val 81606"/>
                <a:gd name="adj2" fmla="val 29890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2F8BB9-79FA-418E-EC68-8F1BFAD06177}"/>
                </a:ext>
              </a:extLst>
            </p:cNvPr>
            <p:cNvSpPr txBox="1"/>
            <p:nvPr/>
          </p:nvSpPr>
          <p:spPr>
            <a:xfrm>
              <a:off x="6241313" y="2883519"/>
              <a:ext cx="1640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Inventions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634B67-8713-7488-70DF-FC37936F818C}"/>
                </a:ext>
              </a:extLst>
            </p:cNvPr>
            <p:cNvSpPr txBox="1"/>
            <p:nvPr/>
          </p:nvSpPr>
          <p:spPr>
            <a:xfrm>
              <a:off x="5070396" y="3217373"/>
              <a:ext cx="1828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Demonstrations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650242-1594-EDA8-4FA1-E6290A92BB49}"/>
                </a:ext>
              </a:extLst>
            </p:cNvPr>
            <p:cNvSpPr txBox="1"/>
            <p:nvPr/>
          </p:nvSpPr>
          <p:spPr>
            <a:xfrm>
              <a:off x="5383259" y="3672313"/>
              <a:ext cx="1828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Standards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C20556-7768-23FC-954B-BF9172D30CE8}"/>
                </a:ext>
              </a:extLst>
            </p:cNvPr>
            <p:cNvSpPr txBox="1"/>
            <p:nvPr/>
          </p:nvSpPr>
          <p:spPr>
            <a:xfrm>
              <a:off x="7273843" y="3330017"/>
              <a:ext cx="104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/>
                <a:t>Strategy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7841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A64B753-77DF-F4D5-639C-FA4C1AA970EE}"/>
              </a:ext>
            </a:extLst>
          </p:cNvPr>
          <p:cNvSpPr/>
          <p:nvPr/>
        </p:nvSpPr>
        <p:spPr>
          <a:xfrm>
            <a:off x="8681060" y="1053030"/>
            <a:ext cx="2948029" cy="2824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 err="1"/>
              <a:t>Engineering</a:t>
            </a:r>
            <a:r>
              <a:rPr lang="sv-SE" sz="2000" b="1" dirty="0"/>
              <a:t> </a:t>
            </a:r>
            <a:r>
              <a:rPr lang="sv-SE" sz="2000" b="1" dirty="0" err="1"/>
              <a:t>Practice</a:t>
            </a:r>
            <a:r>
              <a:rPr lang="sv-SE" sz="2000" b="1" dirty="0"/>
              <a:t> and </a:t>
            </a:r>
          </a:p>
          <a:p>
            <a:r>
              <a:rPr lang="sv-SE" sz="2000" b="1" dirty="0"/>
              <a:t>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6FC6A-B0AF-83C3-903D-0C19F2E3FF12}"/>
              </a:ext>
            </a:extLst>
          </p:cNvPr>
          <p:cNvSpPr txBox="1"/>
          <p:nvPr/>
        </p:nvSpPr>
        <p:spPr>
          <a:xfrm>
            <a:off x="3415856" y="2529941"/>
            <a:ext cx="163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Fundamental and applied research 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A58A0-7AD0-37BA-A570-CC6C651EE70E}"/>
              </a:ext>
            </a:extLst>
          </p:cNvPr>
          <p:cNvSpPr txBox="1"/>
          <p:nvPr/>
        </p:nvSpPr>
        <p:spPr>
          <a:xfrm>
            <a:off x="3441593" y="4059571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Intermediaries   </a:t>
            </a:r>
            <a:endParaRPr lang="de-D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D6AC2-C3F1-7741-1B65-0F4CAE3F080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77285" y="2672558"/>
            <a:ext cx="838571" cy="31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69FFD4-4199-1ED5-39A6-4B4EAAC83D2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052499" y="2418017"/>
            <a:ext cx="3991608" cy="57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D8E222-2CF2-A78C-8C87-29835DD552A7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078236" y="2735562"/>
            <a:ext cx="3965871" cy="150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C34E06-5206-C2B7-98BF-A9056E8FBAA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02877" y="2857224"/>
            <a:ext cx="1238716" cy="138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6AA7978-92A8-E35E-8818-135DB97FE25E}"/>
              </a:ext>
            </a:extLst>
          </p:cNvPr>
          <p:cNvSpPr txBox="1"/>
          <p:nvPr/>
        </p:nvSpPr>
        <p:spPr>
          <a:xfrm>
            <a:off x="3467330" y="4789899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Policy  </a:t>
            </a:r>
            <a:endParaRPr lang="de-DE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791D14-3258-0FC0-271A-CAC57B746D7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246606" y="2857925"/>
            <a:ext cx="1220724" cy="21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1C0160-B0DE-0D8B-9E9E-DEEDAF23702E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5103973" y="2980307"/>
            <a:ext cx="4173787" cy="199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65D319-A2C9-7709-6726-91E19CA24E95}"/>
              </a:ext>
            </a:extLst>
          </p:cNvPr>
          <p:cNvCxnSpPr>
            <a:cxnSpLocks/>
          </p:cNvCxnSpPr>
          <p:nvPr/>
        </p:nvCxnSpPr>
        <p:spPr>
          <a:xfrm flipH="1">
            <a:off x="3415856" y="2382798"/>
            <a:ext cx="5403465" cy="274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6F1A337-C8E3-415F-E2CA-00B5007770D9}"/>
              </a:ext>
            </a:extLst>
          </p:cNvPr>
          <p:cNvSpPr txBox="1"/>
          <p:nvPr/>
        </p:nvSpPr>
        <p:spPr>
          <a:xfrm>
            <a:off x="4700909" y="2023468"/>
            <a:ext cx="331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Industry Driven Research</a:t>
            </a:r>
            <a:endParaRPr lang="de-D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377AD5-7A27-C343-C23F-B9810F2B3455}"/>
              </a:ext>
            </a:extLst>
          </p:cNvPr>
          <p:cNvSpPr txBox="1"/>
          <p:nvPr/>
        </p:nvSpPr>
        <p:spPr>
          <a:xfrm>
            <a:off x="3415856" y="3507793"/>
            <a:ext cx="195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Education/training </a:t>
            </a:r>
            <a:endParaRPr lang="de-DE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EBD6C6-3FBA-C3DA-70D0-568E2B15FD8B}"/>
              </a:ext>
            </a:extLst>
          </p:cNvPr>
          <p:cNvSpPr txBox="1"/>
          <p:nvPr/>
        </p:nvSpPr>
        <p:spPr>
          <a:xfrm rot="20268409">
            <a:off x="4801522" y="3607290"/>
            <a:ext cx="409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Product/Services/Tools/Service Providers</a:t>
            </a:r>
            <a:endParaRPr lang="de-DE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75F6E4-EA16-B7CF-B238-17DF8CEFBA96}"/>
              </a:ext>
            </a:extLst>
          </p:cNvPr>
          <p:cNvSpPr txBox="1"/>
          <p:nvPr/>
        </p:nvSpPr>
        <p:spPr>
          <a:xfrm rot="20045689">
            <a:off x="5724414" y="4151903"/>
            <a:ext cx="22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Rules /regulations</a:t>
            </a:r>
            <a:endParaRPr lang="de-DE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78242A-0A9B-84C6-3DBA-2C900EAAAB9B}"/>
              </a:ext>
            </a:extLst>
          </p:cNvPr>
          <p:cNvCxnSpPr>
            <a:cxnSpLocks/>
          </p:cNvCxnSpPr>
          <p:nvPr/>
        </p:nvCxnSpPr>
        <p:spPr>
          <a:xfrm flipV="1">
            <a:off x="2246606" y="1594184"/>
            <a:ext cx="307750" cy="61892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D01F2AB6-6CE3-229A-C156-C22316009907}"/>
              </a:ext>
            </a:extLst>
          </p:cNvPr>
          <p:cNvCxnSpPr>
            <a:cxnSpLocks/>
            <a:stCxn id="2" idx="7"/>
          </p:cNvCxnSpPr>
          <p:nvPr/>
        </p:nvCxnSpPr>
        <p:spPr>
          <a:xfrm rot="16200000" flipH="1">
            <a:off x="5615778" y="-1614481"/>
            <a:ext cx="563284" cy="6818012"/>
          </a:xfrm>
          <a:prstGeom prst="bentConnector4">
            <a:avLst>
              <a:gd name="adj1" fmla="val -40583"/>
              <a:gd name="adj2" fmla="val 9366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D8884E6-2825-DEC6-42B5-539BEEE02FDB}"/>
              </a:ext>
            </a:extLst>
          </p:cNvPr>
          <p:cNvSpPr txBox="1"/>
          <p:nvPr/>
        </p:nvSpPr>
        <p:spPr>
          <a:xfrm>
            <a:off x="4161227" y="1232204"/>
            <a:ext cx="35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of practice and technology</a:t>
            </a:r>
            <a:endParaRPr lang="de-DE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4635339-3FA8-9B60-E204-1389274B87C7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246606" y="2859444"/>
            <a:ext cx="1169250" cy="83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AC8E49-0D6A-0D91-1A10-E1BBE9417914}"/>
              </a:ext>
            </a:extLst>
          </p:cNvPr>
          <p:cNvCxnSpPr>
            <a:stCxn id="42" idx="3"/>
          </p:cNvCxnSpPr>
          <p:nvPr/>
        </p:nvCxnSpPr>
        <p:spPr>
          <a:xfrm flipV="1">
            <a:off x="5366084" y="2567464"/>
            <a:ext cx="3669632" cy="112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C54DC40-8B59-8DA7-C887-D644B23D6146}"/>
              </a:ext>
            </a:extLst>
          </p:cNvPr>
          <p:cNvSpPr txBox="1"/>
          <p:nvPr/>
        </p:nvSpPr>
        <p:spPr>
          <a:xfrm>
            <a:off x="3472888" y="5648786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Funders  </a:t>
            </a:r>
            <a:endParaRPr lang="de-DE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C6BF3EF-F141-6231-CDE8-A6A438E1B6B4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2246606" y="2857925"/>
            <a:ext cx="1226282" cy="2975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01EA253-45AB-5DA2-15FF-0EE57BB3AC3E}"/>
              </a:ext>
            </a:extLst>
          </p:cNvPr>
          <p:cNvCxnSpPr>
            <a:cxnSpLocks/>
          </p:cNvCxnSpPr>
          <p:nvPr/>
        </p:nvCxnSpPr>
        <p:spPr>
          <a:xfrm flipV="1">
            <a:off x="4555613" y="3055324"/>
            <a:ext cx="5231417" cy="268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62AFE3C-1F13-6CD5-34ED-ED6D836B1A88}"/>
              </a:ext>
            </a:extLst>
          </p:cNvPr>
          <p:cNvSpPr txBox="1"/>
          <p:nvPr/>
        </p:nvSpPr>
        <p:spPr>
          <a:xfrm rot="19941135">
            <a:off x="5791118" y="4351698"/>
            <a:ext cx="316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Direction through funding</a:t>
            </a:r>
            <a:endParaRPr lang="de-DE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98850B-4B2E-4C00-E549-659C8A389861}"/>
              </a:ext>
            </a:extLst>
          </p:cNvPr>
          <p:cNvSpPr txBox="1"/>
          <p:nvPr/>
        </p:nvSpPr>
        <p:spPr>
          <a:xfrm>
            <a:off x="3356984" y="6183063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/>
              <a:t>mechanisms</a:t>
            </a:r>
            <a:endParaRPr lang="de-DE" sz="20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1C4A-A52C-999D-81E5-8D406009084D}"/>
              </a:ext>
            </a:extLst>
          </p:cNvPr>
          <p:cNvSpPr txBox="1"/>
          <p:nvPr/>
        </p:nvSpPr>
        <p:spPr>
          <a:xfrm rot="20494562">
            <a:off x="5857034" y="3192385"/>
            <a:ext cx="17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People</a:t>
            </a:r>
            <a:endParaRPr lang="de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93B47-44F7-F467-0486-B5C773C25A42}"/>
              </a:ext>
            </a:extLst>
          </p:cNvPr>
          <p:cNvSpPr txBox="1"/>
          <p:nvPr/>
        </p:nvSpPr>
        <p:spPr>
          <a:xfrm rot="21033947">
            <a:off x="5507927" y="2763734"/>
            <a:ext cx="22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Knowledge and skills</a:t>
            </a:r>
            <a:endParaRPr lang="de-DE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BB06AA-EB77-D9AB-EFD8-E93255DFE0E3}"/>
              </a:ext>
            </a:extLst>
          </p:cNvPr>
          <p:cNvSpPr/>
          <p:nvPr/>
        </p:nvSpPr>
        <p:spPr>
          <a:xfrm>
            <a:off x="-27886" y="1099304"/>
            <a:ext cx="2948029" cy="2824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sz="2000" b="1" dirty="0" err="1"/>
              <a:t>Engineering</a:t>
            </a:r>
            <a:r>
              <a:rPr lang="sv-SE" sz="2000" b="1" dirty="0"/>
              <a:t> Design Research</a:t>
            </a:r>
          </a:p>
        </p:txBody>
      </p:sp>
    </p:spTree>
    <p:extLst>
      <p:ext uri="{BB962C8B-B14F-4D97-AF65-F5344CB8AC3E}">
        <p14:creationId xmlns:p14="http://schemas.microsoft.com/office/powerpoint/2010/main" val="407432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A64B753-77DF-F4D5-639C-FA4C1AA970EE}"/>
              </a:ext>
            </a:extLst>
          </p:cNvPr>
          <p:cNvSpPr/>
          <p:nvPr/>
        </p:nvSpPr>
        <p:spPr>
          <a:xfrm>
            <a:off x="8681060" y="1053030"/>
            <a:ext cx="2948029" cy="2824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 err="1"/>
              <a:t>Engineering</a:t>
            </a:r>
            <a:r>
              <a:rPr lang="sv-SE" sz="2000" b="1" dirty="0"/>
              <a:t> </a:t>
            </a:r>
            <a:r>
              <a:rPr lang="sv-SE" sz="2000" b="1" dirty="0" err="1"/>
              <a:t>Practice</a:t>
            </a:r>
            <a:r>
              <a:rPr lang="sv-SE" sz="2000" b="1" dirty="0"/>
              <a:t> and </a:t>
            </a:r>
          </a:p>
          <a:p>
            <a:r>
              <a:rPr lang="sv-SE" sz="2000" b="1" dirty="0"/>
              <a:t>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6FC6A-B0AF-83C3-903D-0C19F2E3FF12}"/>
              </a:ext>
            </a:extLst>
          </p:cNvPr>
          <p:cNvSpPr txBox="1"/>
          <p:nvPr/>
        </p:nvSpPr>
        <p:spPr>
          <a:xfrm>
            <a:off x="3415856" y="2529941"/>
            <a:ext cx="163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Fundamental and applied research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A58A0-7AD0-37BA-A570-CC6C651EE70E}"/>
              </a:ext>
            </a:extLst>
          </p:cNvPr>
          <p:cNvSpPr txBox="1"/>
          <p:nvPr/>
        </p:nvSpPr>
        <p:spPr>
          <a:xfrm>
            <a:off x="3441593" y="4059571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Intermediaries   </a:t>
            </a:r>
            <a:endParaRPr lang="de-D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D6AC2-C3F1-7741-1B65-0F4CAE3F080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77285" y="2672558"/>
            <a:ext cx="838571" cy="31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69FFD4-4199-1ED5-39A6-4B4EAAC83D2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052499" y="2418017"/>
            <a:ext cx="3991608" cy="57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D8E222-2CF2-A78C-8C87-29835DD552A7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078236" y="2735562"/>
            <a:ext cx="3965871" cy="150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C34E06-5206-C2B7-98BF-A9056E8FBAA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02877" y="2857224"/>
            <a:ext cx="1238716" cy="138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6AA7978-92A8-E35E-8818-135DB97FE25E}"/>
              </a:ext>
            </a:extLst>
          </p:cNvPr>
          <p:cNvSpPr txBox="1"/>
          <p:nvPr/>
        </p:nvSpPr>
        <p:spPr>
          <a:xfrm>
            <a:off x="3467330" y="4789899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Policy  </a:t>
            </a:r>
            <a:endParaRPr lang="de-DE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791D14-3258-0FC0-271A-CAC57B746D7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246606" y="2857925"/>
            <a:ext cx="1220724" cy="21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1C0160-B0DE-0D8B-9E9E-DEEDAF23702E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5103973" y="2980307"/>
            <a:ext cx="4173787" cy="199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65D319-A2C9-7709-6726-91E19CA24E95}"/>
              </a:ext>
            </a:extLst>
          </p:cNvPr>
          <p:cNvCxnSpPr>
            <a:cxnSpLocks/>
          </p:cNvCxnSpPr>
          <p:nvPr/>
        </p:nvCxnSpPr>
        <p:spPr>
          <a:xfrm flipH="1">
            <a:off x="3415856" y="2382798"/>
            <a:ext cx="5403465" cy="274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6F1A337-C8E3-415F-E2CA-00B5007770D9}"/>
              </a:ext>
            </a:extLst>
          </p:cNvPr>
          <p:cNvSpPr txBox="1"/>
          <p:nvPr/>
        </p:nvSpPr>
        <p:spPr>
          <a:xfrm>
            <a:off x="4700909" y="2023468"/>
            <a:ext cx="331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Industry Driven Research</a:t>
            </a:r>
            <a:endParaRPr lang="de-D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377AD5-7A27-C343-C23F-B9810F2B3455}"/>
              </a:ext>
            </a:extLst>
          </p:cNvPr>
          <p:cNvSpPr txBox="1"/>
          <p:nvPr/>
        </p:nvSpPr>
        <p:spPr>
          <a:xfrm>
            <a:off x="3415856" y="3507793"/>
            <a:ext cx="195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Education/training </a:t>
            </a:r>
            <a:endParaRPr lang="de-DE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EBD6C6-3FBA-C3DA-70D0-568E2B15FD8B}"/>
              </a:ext>
            </a:extLst>
          </p:cNvPr>
          <p:cNvSpPr txBox="1"/>
          <p:nvPr/>
        </p:nvSpPr>
        <p:spPr>
          <a:xfrm rot="20268409">
            <a:off x="4801522" y="3607290"/>
            <a:ext cx="409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Product/Services/Tools/Service Providers</a:t>
            </a:r>
            <a:endParaRPr lang="de-DE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75F6E4-EA16-B7CF-B238-17DF8CEFBA96}"/>
              </a:ext>
            </a:extLst>
          </p:cNvPr>
          <p:cNvSpPr txBox="1"/>
          <p:nvPr/>
        </p:nvSpPr>
        <p:spPr>
          <a:xfrm rot="20045689">
            <a:off x="5724414" y="4151903"/>
            <a:ext cx="22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Rules /regulations</a:t>
            </a:r>
            <a:endParaRPr lang="de-DE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78242A-0A9B-84C6-3DBA-2C900EAAAB9B}"/>
              </a:ext>
            </a:extLst>
          </p:cNvPr>
          <p:cNvCxnSpPr>
            <a:cxnSpLocks/>
          </p:cNvCxnSpPr>
          <p:nvPr/>
        </p:nvCxnSpPr>
        <p:spPr>
          <a:xfrm flipV="1">
            <a:off x="2246606" y="1594184"/>
            <a:ext cx="307750" cy="61892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D01F2AB6-6CE3-229A-C156-C22316009907}"/>
              </a:ext>
            </a:extLst>
          </p:cNvPr>
          <p:cNvCxnSpPr>
            <a:cxnSpLocks/>
            <a:stCxn id="2" idx="7"/>
          </p:cNvCxnSpPr>
          <p:nvPr/>
        </p:nvCxnSpPr>
        <p:spPr>
          <a:xfrm rot="16200000" flipH="1">
            <a:off x="5615778" y="-1614481"/>
            <a:ext cx="563284" cy="6818012"/>
          </a:xfrm>
          <a:prstGeom prst="bentConnector4">
            <a:avLst>
              <a:gd name="adj1" fmla="val -40583"/>
              <a:gd name="adj2" fmla="val 9366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D8884E6-2825-DEC6-42B5-539BEEE02FDB}"/>
              </a:ext>
            </a:extLst>
          </p:cNvPr>
          <p:cNvSpPr txBox="1"/>
          <p:nvPr/>
        </p:nvSpPr>
        <p:spPr>
          <a:xfrm>
            <a:off x="4161227" y="1232204"/>
            <a:ext cx="35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of practice and technology</a:t>
            </a:r>
            <a:endParaRPr lang="de-DE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4635339-3FA8-9B60-E204-1389274B87C7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246606" y="2859444"/>
            <a:ext cx="1169250" cy="83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AC8E49-0D6A-0D91-1A10-E1BBE9417914}"/>
              </a:ext>
            </a:extLst>
          </p:cNvPr>
          <p:cNvCxnSpPr>
            <a:stCxn id="42" idx="3"/>
          </p:cNvCxnSpPr>
          <p:nvPr/>
        </p:nvCxnSpPr>
        <p:spPr>
          <a:xfrm flipV="1">
            <a:off x="5366084" y="2567464"/>
            <a:ext cx="3669632" cy="112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C54DC40-8B59-8DA7-C887-D644B23D6146}"/>
              </a:ext>
            </a:extLst>
          </p:cNvPr>
          <p:cNvSpPr txBox="1"/>
          <p:nvPr/>
        </p:nvSpPr>
        <p:spPr>
          <a:xfrm>
            <a:off x="3472888" y="5648786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Funders  </a:t>
            </a:r>
            <a:endParaRPr lang="de-DE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C6BF3EF-F141-6231-CDE8-A6A438E1B6B4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2246606" y="2857925"/>
            <a:ext cx="1226282" cy="2975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01EA253-45AB-5DA2-15FF-0EE57BB3AC3E}"/>
              </a:ext>
            </a:extLst>
          </p:cNvPr>
          <p:cNvCxnSpPr>
            <a:cxnSpLocks/>
          </p:cNvCxnSpPr>
          <p:nvPr/>
        </p:nvCxnSpPr>
        <p:spPr>
          <a:xfrm flipV="1">
            <a:off x="4555613" y="3055324"/>
            <a:ext cx="5231417" cy="268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62AFE3C-1F13-6CD5-34ED-ED6D836B1A88}"/>
              </a:ext>
            </a:extLst>
          </p:cNvPr>
          <p:cNvSpPr txBox="1"/>
          <p:nvPr/>
        </p:nvSpPr>
        <p:spPr>
          <a:xfrm rot="19941135">
            <a:off x="5791118" y="4351698"/>
            <a:ext cx="316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Direction through funding</a:t>
            </a:r>
            <a:endParaRPr lang="de-DE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98850B-4B2E-4C00-E549-659C8A389861}"/>
              </a:ext>
            </a:extLst>
          </p:cNvPr>
          <p:cNvSpPr txBox="1"/>
          <p:nvPr/>
        </p:nvSpPr>
        <p:spPr>
          <a:xfrm>
            <a:off x="3356984" y="6183063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/>
              <a:t>mechanisms</a:t>
            </a:r>
            <a:endParaRPr lang="de-DE" sz="20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1C4A-A52C-999D-81E5-8D406009084D}"/>
              </a:ext>
            </a:extLst>
          </p:cNvPr>
          <p:cNvSpPr txBox="1"/>
          <p:nvPr/>
        </p:nvSpPr>
        <p:spPr>
          <a:xfrm rot="20494562">
            <a:off x="5857034" y="3192385"/>
            <a:ext cx="17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People</a:t>
            </a:r>
            <a:endParaRPr lang="de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93B47-44F7-F467-0486-B5C773C25A42}"/>
              </a:ext>
            </a:extLst>
          </p:cNvPr>
          <p:cNvSpPr txBox="1"/>
          <p:nvPr/>
        </p:nvSpPr>
        <p:spPr>
          <a:xfrm rot="21033947">
            <a:off x="5507927" y="2763734"/>
            <a:ext cx="22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Knowledge and skills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BB06AA-EB77-D9AB-EFD8-E93255DFE0E3}"/>
              </a:ext>
            </a:extLst>
          </p:cNvPr>
          <p:cNvSpPr/>
          <p:nvPr/>
        </p:nvSpPr>
        <p:spPr>
          <a:xfrm>
            <a:off x="-27886" y="1099304"/>
            <a:ext cx="2948029" cy="2824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sz="2000" b="1" dirty="0" err="1"/>
              <a:t>Engineering</a:t>
            </a:r>
            <a:r>
              <a:rPr lang="sv-SE" sz="2000" b="1" dirty="0"/>
              <a:t> Design Research</a:t>
            </a:r>
          </a:p>
        </p:txBody>
      </p:sp>
    </p:spTree>
    <p:extLst>
      <p:ext uri="{BB962C8B-B14F-4D97-AF65-F5344CB8AC3E}">
        <p14:creationId xmlns:p14="http://schemas.microsoft.com/office/powerpoint/2010/main" val="215681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A64B753-77DF-F4D5-639C-FA4C1AA970EE}"/>
              </a:ext>
            </a:extLst>
          </p:cNvPr>
          <p:cNvSpPr/>
          <p:nvPr/>
        </p:nvSpPr>
        <p:spPr>
          <a:xfrm>
            <a:off x="8681060" y="1053030"/>
            <a:ext cx="2948029" cy="2824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 err="1"/>
              <a:t>Engineering</a:t>
            </a:r>
            <a:r>
              <a:rPr lang="sv-SE" sz="2000" b="1" dirty="0"/>
              <a:t> </a:t>
            </a:r>
            <a:r>
              <a:rPr lang="sv-SE" sz="2000" b="1" dirty="0" err="1"/>
              <a:t>Practice</a:t>
            </a:r>
            <a:r>
              <a:rPr lang="sv-SE" sz="2000" b="1" dirty="0"/>
              <a:t> and </a:t>
            </a:r>
          </a:p>
          <a:p>
            <a:r>
              <a:rPr lang="sv-SE" sz="2000" b="1" dirty="0"/>
              <a:t>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6FC6A-B0AF-83C3-903D-0C19F2E3FF12}"/>
              </a:ext>
            </a:extLst>
          </p:cNvPr>
          <p:cNvSpPr txBox="1"/>
          <p:nvPr/>
        </p:nvSpPr>
        <p:spPr>
          <a:xfrm>
            <a:off x="3415856" y="2529941"/>
            <a:ext cx="163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Fundamental and applied research 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A58A0-7AD0-37BA-A570-CC6C651EE70E}"/>
              </a:ext>
            </a:extLst>
          </p:cNvPr>
          <p:cNvSpPr txBox="1"/>
          <p:nvPr/>
        </p:nvSpPr>
        <p:spPr>
          <a:xfrm>
            <a:off x="3441593" y="4059571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Intermediaries   </a:t>
            </a:r>
            <a:endParaRPr lang="de-D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D6AC2-C3F1-7741-1B65-0F4CAE3F080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77285" y="2672558"/>
            <a:ext cx="838571" cy="31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69FFD4-4199-1ED5-39A6-4B4EAAC83D2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052499" y="2418017"/>
            <a:ext cx="3991608" cy="57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D8E222-2CF2-A78C-8C87-29835DD552A7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078236" y="2735562"/>
            <a:ext cx="3965871" cy="150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C34E06-5206-C2B7-98BF-A9056E8FBAA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02877" y="2857224"/>
            <a:ext cx="1238716" cy="138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6AA7978-92A8-E35E-8818-135DB97FE25E}"/>
              </a:ext>
            </a:extLst>
          </p:cNvPr>
          <p:cNvSpPr txBox="1"/>
          <p:nvPr/>
        </p:nvSpPr>
        <p:spPr>
          <a:xfrm>
            <a:off x="3467330" y="4789899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Policy  </a:t>
            </a:r>
            <a:endParaRPr lang="de-DE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791D14-3258-0FC0-271A-CAC57B746D7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246606" y="2857925"/>
            <a:ext cx="1220724" cy="21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1C0160-B0DE-0D8B-9E9E-DEEDAF23702E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5103973" y="2980307"/>
            <a:ext cx="4173787" cy="199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65D319-A2C9-7709-6726-91E19CA24E95}"/>
              </a:ext>
            </a:extLst>
          </p:cNvPr>
          <p:cNvCxnSpPr>
            <a:cxnSpLocks/>
          </p:cNvCxnSpPr>
          <p:nvPr/>
        </p:nvCxnSpPr>
        <p:spPr>
          <a:xfrm flipH="1">
            <a:off x="3415856" y="2382798"/>
            <a:ext cx="5403465" cy="274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6F1A337-C8E3-415F-E2CA-00B5007770D9}"/>
              </a:ext>
            </a:extLst>
          </p:cNvPr>
          <p:cNvSpPr txBox="1"/>
          <p:nvPr/>
        </p:nvSpPr>
        <p:spPr>
          <a:xfrm>
            <a:off x="4700909" y="2023468"/>
            <a:ext cx="331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Industry Driven Research</a:t>
            </a:r>
            <a:endParaRPr lang="de-D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377AD5-7A27-C343-C23F-B9810F2B3455}"/>
              </a:ext>
            </a:extLst>
          </p:cNvPr>
          <p:cNvSpPr txBox="1"/>
          <p:nvPr/>
        </p:nvSpPr>
        <p:spPr>
          <a:xfrm>
            <a:off x="3415856" y="3507793"/>
            <a:ext cx="195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Education/training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EBD6C6-3FBA-C3DA-70D0-568E2B15FD8B}"/>
              </a:ext>
            </a:extLst>
          </p:cNvPr>
          <p:cNvSpPr txBox="1"/>
          <p:nvPr/>
        </p:nvSpPr>
        <p:spPr>
          <a:xfrm rot="20268409">
            <a:off x="4801522" y="3607290"/>
            <a:ext cx="409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Product/Services/Tools/Service Providers</a:t>
            </a:r>
            <a:endParaRPr lang="de-DE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75F6E4-EA16-B7CF-B238-17DF8CEFBA96}"/>
              </a:ext>
            </a:extLst>
          </p:cNvPr>
          <p:cNvSpPr txBox="1"/>
          <p:nvPr/>
        </p:nvSpPr>
        <p:spPr>
          <a:xfrm rot="20045689">
            <a:off x="5724414" y="4151903"/>
            <a:ext cx="22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Rules /regulations</a:t>
            </a:r>
            <a:endParaRPr lang="de-DE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78242A-0A9B-84C6-3DBA-2C900EAAAB9B}"/>
              </a:ext>
            </a:extLst>
          </p:cNvPr>
          <p:cNvCxnSpPr>
            <a:cxnSpLocks/>
          </p:cNvCxnSpPr>
          <p:nvPr/>
        </p:nvCxnSpPr>
        <p:spPr>
          <a:xfrm flipV="1">
            <a:off x="2246606" y="1594184"/>
            <a:ext cx="307750" cy="61892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D01F2AB6-6CE3-229A-C156-C22316009907}"/>
              </a:ext>
            </a:extLst>
          </p:cNvPr>
          <p:cNvCxnSpPr>
            <a:cxnSpLocks/>
            <a:stCxn id="2" idx="7"/>
          </p:cNvCxnSpPr>
          <p:nvPr/>
        </p:nvCxnSpPr>
        <p:spPr>
          <a:xfrm rot="16200000" flipH="1">
            <a:off x="5615778" y="-1614481"/>
            <a:ext cx="563284" cy="6818012"/>
          </a:xfrm>
          <a:prstGeom prst="bentConnector4">
            <a:avLst>
              <a:gd name="adj1" fmla="val -40583"/>
              <a:gd name="adj2" fmla="val 9366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D8884E6-2825-DEC6-42B5-539BEEE02FDB}"/>
              </a:ext>
            </a:extLst>
          </p:cNvPr>
          <p:cNvSpPr txBox="1"/>
          <p:nvPr/>
        </p:nvSpPr>
        <p:spPr>
          <a:xfrm>
            <a:off x="4161227" y="1232204"/>
            <a:ext cx="35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of practice and technology</a:t>
            </a:r>
            <a:endParaRPr lang="de-DE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4635339-3FA8-9B60-E204-1389274B87C7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246606" y="2859444"/>
            <a:ext cx="1169250" cy="83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AC8E49-0D6A-0D91-1A10-E1BBE9417914}"/>
              </a:ext>
            </a:extLst>
          </p:cNvPr>
          <p:cNvCxnSpPr>
            <a:stCxn id="42" idx="3"/>
          </p:cNvCxnSpPr>
          <p:nvPr/>
        </p:nvCxnSpPr>
        <p:spPr>
          <a:xfrm flipV="1">
            <a:off x="5366084" y="2567464"/>
            <a:ext cx="3669632" cy="112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C54DC40-8B59-8DA7-C887-D644B23D6146}"/>
              </a:ext>
            </a:extLst>
          </p:cNvPr>
          <p:cNvSpPr txBox="1"/>
          <p:nvPr/>
        </p:nvSpPr>
        <p:spPr>
          <a:xfrm>
            <a:off x="3472888" y="5648786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Funders  </a:t>
            </a:r>
            <a:endParaRPr lang="de-DE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C6BF3EF-F141-6231-CDE8-A6A438E1B6B4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2246606" y="2857925"/>
            <a:ext cx="1226282" cy="2975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01EA253-45AB-5DA2-15FF-0EE57BB3AC3E}"/>
              </a:ext>
            </a:extLst>
          </p:cNvPr>
          <p:cNvCxnSpPr>
            <a:cxnSpLocks/>
          </p:cNvCxnSpPr>
          <p:nvPr/>
        </p:nvCxnSpPr>
        <p:spPr>
          <a:xfrm flipV="1">
            <a:off x="4555613" y="3055324"/>
            <a:ext cx="5231417" cy="268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62AFE3C-1F13-6CD5-34ED-ED6D836B1A88}"/>
              </a:ext>
            </a:extLst>
          </p:cNvPr>
          <p:cNvSpPr txBox="1"/>
          <p:nvPr/>
        </p:nvSpPr>
        <p:spPr>
          <a:xfrm rot="19941135">
            <a:off x="5791118" y="4351698"/>
            <a:ext cx="316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Direction through funding</a:t>
            </a:r>
            <a:endParaRPr lang="de-DE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98850B-4B2E-4C00-E549-659C8A389861}"/>
              </a:ext>
            </a:extLst>
          </p:cNvPr>
          <p:cNvSpPr txBox="1"/>
          <p:nvPr/>
        </p:nvSpPr>
        <p:spPr>
          <a:xfrm>
            <a:off x="3356984" y="6183063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/>
              <a:t>mechanisms</a:t>
            </a:r>
            <a:endParaRPr lang="de-DE" sz="20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1C4A-A52C-999D-81E5-8D406009084D}"/>
              </a:ext>
            </a:extLst>
          </p:cNvPr>
          <p:cNvSpPr txBox="1"/>
          <p:nvPr/>
        </p:nvSpPr>
        <p:spPr>
          <a:xfrm rot="20494562">
            <a:off x="5857034" y="3192385"/>
            <a:ext cx="17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People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93B47-44F7-F467-0486-B5C773C25A42}"/>
              </a:ext>
            </a:extLst>
          </p:cNvPr>
          <p:cNvSpPr txBox="1"/>
          <p:nvPr/>
        </p:nvSpPr>
        <p:spPr>
          <a:xfrm rot="21033947">
            <a:off x="5507927" y="2763734"/>
            <a:ext cx="22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Knowledge and skills</a:t>
            </a:r>
            <a:endParaRPr lang="de-DE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BB06AA-EB77-D9AB-EFD8-E93255DFE0E3}"/>
              </a:ext>
            </a:extLst>
          </p:cNvPr>
          <p:cNvSpPr/>
          <p:nvPr/>
        </p:nvSpPr>
        <p:spPr>
          <a:xfrm>
            <a:off x="-27886" y="1099304"/>
            <a:ext cx="2948029" cy="2824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sz="2000" b="1" dirty="0" err="1"/>
              <a:t>Engineering</a:t>
            </a:r>
            <a:r>
              <a:rPr lang="sv-SE" sz="2000" b="1" dirty="0"/>
              <a:t> Design Research</a:t>
            </a:r>
          </a:p>
        </p:txBody>
      </p:sp>
    </p:spTree>
    <p:extLst>
      <p:ext uri="{BB962C8B-B14F-4D97-AF65-F5344CB8AC3E}">
        <p14:creationId xmlns:p14="http://schemas.microsoft.com/office/powerpoint/2010/main" val="46993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A64B753-77DF-F4D5-639C-FA4C1AA970EE}"/>
              </a:ext>
            </a:extLst>
          </p:cNvPr>
          <p:cNvSpPr/>
          <p:nvPr/>
        </p:nvSpPr>
        <p:spPr>
          <a:xfrm>
            <a:off x="8681060" y="1053030"/>
            <a:ext cx="2948029" cy="2824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 err="1"/>
              <a:t>Engineering</a:t>
            </a:r>
            <a:r>
              <a:rPr lang="sv-SE" sz="2000" b="1" dirty="0"/>
              <a:t> </a:t>
            </a:r>
            <a:r>
              <a:rPr lang="sv-SE" sz="2000" b="1" dirty="0" err="1"/>
              <a:t>Practice</a:t>
            </a:r>
            <a:r>
              <a:rPr lang="sv-SE" sz="2000" b="1" dirty="0"/>
              <a:t> and </a:t>
            </a:r>
          </a:p>
          <a:p>
            <a:r>
              <a:rPr lang="sv-SE" sz="2000" b="1" dirty="0"/>
              <a:t>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6FC6A-B0AF-83C3-903D-0C19F2E3FF12}"/>
              </a:ext>
            </a:extLst>
          </p:cNvPr>
          <p:cNvSpPr txBox="1"/>
          <p:nvPr/>
        </p:nvSpPr>
        <p:spPr>
          <a:xfrm>
            <a:off x="3415856" y="2529941"/>
            <a:ext cx="163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Fundamental and applied research 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A58A0-7AD0-37BA-A570-CC6C651EE70E}"/>
              </a:ext>
            </a:extLst>
          </p:cNvPr>
          <p:cNvSpPr txBox="1"/>
          <p:nvPr/>
        </p:nvSpPr>
        <p:spPr>
          <a:xfrm>
            <a:off x="3441593" y="4059571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Intermediaries   </a:t>
            </a:r>
            <a:endParaRPr lang="de-D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D6AC2-C3F1-7741-1B65-0F4CAE3F080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77285" y="2672558"/>
            <a:ext cx="838571" cy="31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69FFD4-4199-1ED5-39A6-4B4EAAC83D2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052499" y="2418017"/>
            <a:ext cx="3991608" cy="57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D8E222-2CF2-A78C-8C87-29835DD552A7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078236" y="2735562"/>
            <a:ext cx="3965871" cy="150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C34E06-5206-C2B7-98BF-A9056E8FBAA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02877" y="2857224"/>
            <a:ext cx="1238716" cy="138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6AA7978-92A8-E35E-8818-135DB97FE25E}"/>
              </a:ext>
            </a:extLst>
          </p:cNvPr>
          <p:cNvSpPr txBox="1"/>
          <p:nvPr/>
        </p:nvSpPr>
        <p:spPr>
          <a:xfrm>
            <a:off x="3467330" y="4789899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Policy  </a:t>
            </a:r>
            <a:endParaRPr lang="de-DE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791D14-3258-0FC0-271A-CAC57B746D7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246606" y="2857925"/>
            <a:ext cx="1220724" cy="21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1C0160-B0DE-0D8B-9E9E-DEEDAF23702E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5103973" y="2980307"/>
            <a:ext cx="4173787" cy="199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65D319-A2C9-7709-6726-91E19CA24E95}"/>
              </a:ext>
            </a:extLst>
          </p:cNvPr>
          <p:cNvCxnSpPr>
            <a:cxnSpLocks/>
          </p:cNvCxnSpPr>
          <p:nvPr/>
        </p:nvCxnSpPr>
        <p:spPr>
          <a:xfrm flipH="1">
            <a:off x="3415856" y="2382798"/>
            <a:ext cx="5403465" cy="274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6F1A337-C8E3-415F-E2CA-00B5007770D9}"/>
              </a:ext>
            </a:extLst>
          </p:cNvPr>
          <p:cNvSpPr txBox="1"/>
          <p:nvPr/>
        </p:nvSpPr>
        <p:spPr>
          <a:xfrm>
            <a:off x="4700909" y="2023468"/>
            <a:ext cx="331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Industry Driven Research</a:t>
            </a:r>
            <a:endParaRPr lang="de-D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377AD5-7A27-C343-C23F-B9810F2B3455}"/>
              </a:ext>
            </a:extLst>
          </p:cNvPr>
          <p:cNvSpPr txBox="1"/>
          <p:nvPr/>
        </p:nvSpPr>
        <p:spPr>
          <a:xfrm>
            <a:off x="3415856" y="3507793"/>
            <a:ext cx="195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Education/training </a:t>
            </a:r>
            <a:endParaRPr lang="de-DE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EBD6C6-3FBA-C3DA-70D0-568E2B15FD8B}"/>
              </a:ext>
            </a:extLst>
          </p:cNvPr>
          <p:cNvSpPr txBox="1"/>
          <p:nvPr/>
        </p:nvSpPr>
        <p:spPr>
          <a:xfrm rot="20268409">
            <a:off x="4801522" y="3607290"/>
            <a:ext cx="409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Product/Services/Tools/Service Providers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75F6E4-EA16-B7CF-B238-17DF8CEFBA96}"/>
              </a:ext>
            </a:extLst>
          </p:cNvPr>
          <p:cNvSpPr txBox="1"/>
          <p:nvPr/>
        </p:nvSpPr>
        <p:spPr>
          <a:xfrm rot="20045689">
            <a:off x="5724414" y="4151903"/>
            <a:ext cx="22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Rules /regulations</a:t>
            </a:r>
            <a:endParaRPr lang="de-DE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78242A-0A9B-84C6-3DBA-2C900EAAAB9B}"/>
              </a:ext>
            </a:extLst>
          </p:cNvPr>
          <p:cNvCxnSpPr>
            <a:cxnSpLocks/>
          </p:cNvCxnSpPr>
          <p:nvPr/>
        </p:nvCxnSpPr>
        <p:spPr>
          <a:xfrm flipV="1">
            <a:off x="2246606" y="1594184"/>
            <a:ext cx="307750" cy="61892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D01F2AB6-6CE3-229A-C156-C22316009907}"/>
              </a:ext>
            </a:extLst>
          </p:cNvPr>
          <p:cNvCxnSpPr>
            <a:cxnSpLocks/>
            <a:stCxn id="2" idx="7"/>
          </p:cNvCxnSpPr>
          <p:nvPr/>
        </p:nvCxnSpPr>
        <p:spPr>
          <a:xfrm rot="16200000" flipH="1">
            <a:off x="5615778" y="-1614481"/>
            <a:ext cx="563284" cy="6818012"/>
          </a:xfrm>
          <a:prstGeom prst="bentConnector4">
            <a:avLst>
              <a:gd name="adj1" fmla="val -40583"/>
              <a:gd name="adj2" fmla="val 9366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D8884E6-2825-DEC6-42B5-539BEEE02FDB}"/>
              </a:ext>
            </a:extLst>
          </p:cNvPr>
          <p:cNvSpPr txBox="1"/>
          <p:nvPr/>
        </p:nvSpPr>
        <p:spPr>
          <a:xfrm>
            <a:off x="4161227" y="1232204"/>
            <a:ext cx="35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of practice and technology</a:t>
            </a:r>
            <a:endParaRPr lang="de-DE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4635339-3FA8-9B60-E204-1389274B87C7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246606" y="2859444"/>
            <a:ext cx="1169250" cy="83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AC8E49-0D6A-0D91-1A10-E1BBE9417914}"/>
              </a:ext>
            </a:extLst>
          </p:cNvPr>
          <p:cNvCxnSpPr>
            <a:stCxn id="42" idx="3"/>
          </p:cNvCxnSpPr>
          <p:nvPr/>
        </p:nvCxnSpPr>
        <p:spPr>
          <a:xfrm flipV="1">
            <a:off x="5366084" y="2567464"/>
            <a:ext cx="3669632" cy="112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C54DC40-8B59-8DA7-C887-D644B23D6146}"/>
              </a:ext>
            </a:extLst>
          </p:cNvPr>
          <p:cNvSpPr txBox="1"/>
          <p:nvPr/>
        </p:nvSpPr>
        <p:spPr>
          <a:xfrm>
            <a:off x="3472888" y="5648786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Funders  </a:t>
            </a:r>
            <a:endParaRPr lang="de-DE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C6BF3EF-F141-6231-CDE8-A6A438E1B6B4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2246606" y="2857925"/>
            <a:ext cx="1226282" cy="2975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01EA253-45AB-5DA2-15FF-0EE57BB3AC3E}"/>
              </a:ext>
            </a:extLst>
          </p:cNvPr>
          <p:cNvCxnSpPr>
            <a:cxnSpLocks/>
          </p:cNvCxnSpPr>
          <p:nvPr/>
        </p:nvCxnSpPr>
        <p:spPr>
          <a:xfrm flipV="1">
            <a:off x="4555613" y="3055324"/>
            <a:ext cx="5231417" cy="268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62AFE3C-1F13-6CD5-34ED-ED6D836B1A88}"/>
              </a:ext>
            </a:extLst>
          </p:cNvPr>
          <p:cNvSpPr txBox="1"/>
          <p:nvPr/>
        </p:nvSpPr>
        <p:spPr>
          <a:xfrm rot="19941135">
            <a:off x="5791118" y="4351698"/>
            <a:ext cx="316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Direction through funding</a:t>
            </a:r>
            <a:endParaRPr lang="de-DE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98850B-4B2E-4C00-E549-659C8A389861}"/>
              </a:ext>
            </a:extLst>
          </p:cNvPr>
          <p:cNvSpPr txBox="1"/>
          <p:nvPr/>
        </p:nvSpPr>
        <p:spPr>
          <a:xfrm>
            <a:off x="3356984" y="6183063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/>
              <a:t>mechanisms</a:t>
            </a:r>
            <a:endParaRPr lang="de-DE" sz="20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1C4A-A52C-999D-81E5-8D406009084D}"/>
              </a:ext>
            </a:extLst>
          </p:cNvPr>
          <p:cNvSpPr txBox="1"/>
          <p:nvPr/>
        </p:nvSpPr>
        <p:spPr>
          <a:xfrm rot="20494562">
            <a:off x="5857034" y="3192385"/>
            <a:ext cx="17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People</a:t>
            </a:r>
            <a:endParaRPr lang="de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93B47-44F7-F467-0486-B5C773C25A42}"/>
              </a:ext>
            </a:extLst>
          </p:cNvPr>
          <p:cNvSpPr txBox="1"/>
          <p:nvPr/>
        </p:nvSpPr>
        <p:spPr>
          <a:xfrm rot="21033947">
            <a:off x="5507927" y="2763734"/>
            <a:ext cx="22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Knowledge and skills</a:t>
            </a:r>
            <a:endParaRPr lang="de-DE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BB06AA-EB77-D9AB-EFD8-E93255DFE0E3}"/>
              </a:ext>
            </a:extLst>
          </p:cNvPr>
          <p:cNvSpPr/>
          <p:nvPr/>
        </p:nvSpPr>
        <p:spPr>
          <a:xfrm>
            <a:off x="-27886" y="1099304"/>
            <a:ext cx="2948029" cy="2824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sz="2000" b="1" dirty="0" err="1"/>
              <a:t>Engineering</a:t>
            </a:r>
            <a:r>
              <a:rPr lang="sv-SE" sz="2000" b="1" dirty="0"/>
              <a:t> Design Research</a:t>
            </a:r>
          </a:p>
        </p:txBody>
      </p:sp>
    </p:spTree>
    <p:extLst>
      <p:ext uri="{BB962C8B-B14F-4D97-AF65-F5344CB8AC3E}">
        <p14:creationId xmlns:p14="http://schemas.microsoft.com/office/powerpoint/2010/main" val="186395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A64B753-77DF-F4D5-639C-FA4C1AA970EE}"/>
              </a:ext>
            </a:extLst>
          </p:cNvPr>
          <p:cNvSpPr/>
          <p:nvPr/>
        </p:nvSpPr>
        <p:spPr>
          <a:xfrm>
            <a:off x="8681060" y="1053030"/>
            <a:ext cx="2948029" cy="2824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 err="1"/>
              <a:t>Engineering</a:t>
            </a:r>
            <a:r>
              <a:rPr lang="sv-SE" sz="2000" b="1" dirty="0"/>
              <a:t> </a:t>
            </a:r>
            <a:r>
              <a:rPr lang="sv-SE" sz="2000" b="1" dirty="0" err="1"/>
              <a:t>Practice</a:t>
            </a:r>
            <a:r>
              <a:rPr lang="sv-SE" sz="2000" b="1" dirty="0"/>
              <a:t> and </a:t>
            </a:r>
          </a:p>
          <a:p>
            <a:r>
              <a:rPr lang="sv-SE" sz="2000" b="1" dirty="0"/>
              <a:t>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6FC6A-B0AF-83C3-903D-0C19F2E3FF12}"/>
              </a:ext>
            </a:extLst>
          </p:cNvPr>
          <p:cNvSpPr txBox="1"/>
          <p:nvPr/>
        </p:nvSpPr>
        <p:spPr>
          <a:xfrm>
            <a:off x="3415856" y="2529941"/>
            <a:ext cx="163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Fundamental and applied research 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A58A0-7AD0-37BA-A570-CC6C651EE70E}"/>
              </a:ext>
            </a:extLst>
          </p:cNvPr>
          <p:cNvSpPr txBox="1"/>
          <p:nvPr/>
        </p:nvSpPr>
        <p:spPr>
          <a:xfrm>
            <a:off x="3441593" y="4059571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Intermediaries   </a:t>
            </a:r>
            <a:endParaRPr lang="de-D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D6AC2-C3F1-7741-1B65-0F4CAE3F080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77285" y="2672558"/>
            <a:ext cx="838571" cy="31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69FFD4-4199-1ED5-39A6-4B4EAAC83D2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052499" y="2418017"/>
            <a:ext cx="3991608" cy="57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D8E222-2CF2-A78C-8C87-29835DD552A7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078236" y="2735562"/>
            <a:ext cx="3965871" cy="150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C34E06-5206-C2B7-98BF-A9056E8FBAA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02877" y="2857224"/>
            <a:ext cx="1238716" cy="138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6AA7978-92A8-E35E-8818-135DB97FE25E}"/>
              </a:ext>
            </a:extLst>
          </p:cNvPr>
          <p:cNvSpPr txBox="1"/>
          <p:nvPr/>
        </p:nvSpPr>
        <p:spPr>
          <a:xfrm>
            <a:off x="3467330" y="4789899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Policy</a:t>
            </a:r>
            <a:r>
              <a:rPr lang="en-GB" dirty="0"/>
              <a:t>  </a:t>
            </a:r>
            <a:endParaRPr lang="de-DE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791D14-3258-0FC0-271A-CAC57B746D7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246606" y="2857925"/>
            <a:ext cx="1220724" cy="21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1C0160-B0DE-0D8B-9E9E-DEEDAF23702E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5103973" y="2980307"/>
            <a:ext cx="4173787" cy="199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65D319-A2C9-7709-6726-91E19CA24E95}"/>
              </a:ext>
            </a:extLst>
          </p:cNvPr>
          <p:cNvCxnSpPr>
            <a:cxnSpLocks/>
          </p:cNvCxnSpPr>
          <p:nvPr/>
        </p:nvCxnSpPr>
        <p:spPr>
          <a:xfrm flipH="1">
            <a:off x="3415856" y="2382798"/>
            <a:ext cx="5403465" cy="274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6F1A337-C8E3-415F-E2CA-00B5007770D9}"/>
              </a:ext>
            </a:extLst>
          </p:cNvPr>
          <p:cNvSpPr txBox="1"/>
          <p:nvPr/>
        </p:nvSpPr>
        <p:spPr>
          <a:xfrm>
            <a:off x="4700909" y="2023468"/>
            <a:ext cx="331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Industry Driven Research</a:t>
            </a:r>
            <a:endParaRPr lang="de-D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377AD5-7A27-C343-C23F-B9810F2B3455}"/>
              </a:ext>
            </a:extLst>
          </p:cNvPr>
          <p:cNvSpPr txBox="1"/>
          <p:nvPr/>
        </p:nvSpPr>
        <p:spPr>
          <a:xfrm>
            <a:off x="3415856" y="3507793"/>
            <a:ext cx="195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Education/training </a:t>
            </a:r>
            <a:endParaRPr lang="de-DE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EBD6C6-3FBA-C3DA-70D0-568E2B15FD8B}"/>
              </a:ext>
            </a:extLst>
          </p:cNvPr>
          <p:cNvSpPr txBox="1"/>
          <p:nvPr/>
        </p:nvSpPr>
        <p:spPr>
          <a:xfrm rot="20268409">
            <a:off x="4801522" y="3607290"/>
            <a:ext cx="409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Product/Services/Tools/Service Providers</a:t>
            </a:r>
            <a:endParaRPr lang="de-DE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75F6E4-EA16-B7CF-B238-17DF8CEFBA96}"/>
              </a:ext>
            </a:extLst>
          </p:cNvPr>
          <p:cNvSpPr txBox="1"/>
          <p:nvPr/>
        </p:nvSpPr>
        <p:spPr>
          <a:xfrm rot="20045689">
            <a:off x="5724414" y="4151903"/>
            <a:ext cx="22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Rules /regulations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78242A-0A9B-84C6-3DBA-2C900EAAAB9B}"/>
              </a:ext>
            </a:extLst>
          </p:cNvPr>
          <p:cNvCxnSpPr>
            <a:cxnSpLocks/>
          </p:cNvCxnSpPr>
          <p:nvPr/>
        </p:nvCxnSpPr>
        <p:spPr>
          <a:xfrm flipV="1">
            <a:off x="2246606" y="1594184"/>
            <a:ext cx="307750" cy="61892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D01F2AB6-6CE3-229A-C156-C22316009907}"/>
              </a:ext>
            </a:extLst>
          </p:cNvPr>
          <p:cNvCxnSpPr>
            <a:cxnSpLocks/>
            <a:stCxn id="2" idx="7"/>
          </p:cNvCxnSpPr>
          <p:nvPr/>
        </p:nvCxnSpPr>
        <p:spPr>
          <a:xfrm rot="16200000" flipH="1">
            <a:off x="5615778" y="-1614481"/>
            <a:ext cx="563284" cy="6818012"/>
          </a:xfrm>
          <a:prstGeom prst="bentConnector4">
            <a:avLst>
              <a:gd name="adj1" fmla="val -40583"/>
              <a:gd name="adj2" fmla="val 9366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D8884E6-2825-DEC6-42B5-539BEEE02FDB}"/>
              </a:ext>
            </a:extLst>
          </p:cNvPr>
          <p:cNvSpPr txBox="1"/>
          <p:nvPr/>
        </p:nvSpPr>
        <p:spPr>
          <a:xfrm>
            <a:off x="4161227" y="1232204"/>
            <a:ext cx="35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of practice and technology</a:t>
            </a:r>
            <a:endParaRPr lang="de-DE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4635339-3FA8-9B60-E204-1389274B87C7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246606" y="2859444"/>
            <a:ext cx="1169250" cy="83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AC8E49-0D6A-0D91-1A10-E1BBE9417914}"/>
              </a:ext>
            </a:extLst>
          </p:cNvPr>
          <p:cNvCxnSpPr>
            <a:stCxn id="42" idx="3"/>
          </p:cNvCxnSpPr>
          <p:nvPr/>
        </p:nvCxnSpPr>
        <p:spPr>
          <a:xfrm flipV="1">
            <a:off x="5366084" y="2567464"/>
            <a:ext cx="3669632" cy="112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C54DC40-8B59-8DA7-C887-D644B23D6146}"/>
              </a:ext>
            </a:extLst>
          </p:cNvPr>
          <p:cNvSpPr txBox="1"/>
          <p:nvPr/>
        </p:nvSpPr>
        <p:spPr>
          <a:xfrm>
            <a:off x="3472888" y="5648786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Funders  </a:t>
            </a:r>
            <a:endParaRPr lang="de-DE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C6BF3EF-F141-6231-CDE8-A6A438E1B6B4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2246606" y="2857925"/>
            <a:ext cx="1226282" cy="2975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01EA253-45AB-5DA2-15FF-0EE57BB3AC3E}"/>
              </a:ext>
            </a:extLst>
          </p:cNvPr>
          <p:cNvCxnSpPr>
            <a:cxnSpLocks/>
          </p:cNvCxnSpPr>
          <p:nvPr/>
        </p:nvCxnSpPr>
        <p:spPr>
          <a:xfrm flipV="1">
            <a:off x="4555613" y="3055324"/>
            <a:ext cx="5231417" cy="268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62AFE3C-1F13-6CD5-34ED-ED6D836B1A88}"/>
              </a:ext>
            </a:extLst>
          </p:cNvPr>
          <p:cNvSpPr txBox="1"/>
          <p:nvPr/>
        </p:nvSpPr>
        <p:spPr>
          <a:xfrm rot="19941135">
            <a:off x="5791118" y="4351698"/>
            <a:ext cx="316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Direction through funding</a:t>
            </a:r>
            <a:endParaRPr lang="de-DE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98850B-4B2E-4C00-E549-659C8A389861}"/>
              </a:ext>
            </a:extLst>
          </p:cNvPr>
          <p:cNvSpPr txBox="1"/>
          <p:nvPr/>
        </p:nvSpPr>
        <p:spPr>
          <a:xfrm>
            <a:off x="3356984" y="6183063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/>
              <a:t>mechanisms</a:t>
            </a:r>
            <a:endParaRPr lang="de-DE" sz="20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1C4A-A52C-999D-81E5-8D406009084D}"/>
              </a:ext>
            </a:extLst>
          </p:cNvPr>
          <p:cNvSpPr txBox="1"/>
          <p:nvPr/>
        </p:nvSpPr>
        <p:spPr>
          <a:xfrm rot="20494562">
            <a:off x="5857034" y="3192385"/>
            <a:ext cx="17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People</a:t>
            </a:r>
            <a:endParaRPr lang="de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93B47-44F7-F467-0486-B5C773C25A42}"/>
              </a:ext>
            </a:extLst>
          </p:cNvPr>
          <p:cNvSpPr txBox="1"/>
          <p:nvPr/>
        </p:nvSpPr>
        <p:spPr>
          <a:xfrm rot="21033947">
            <a:off x="5507927" y="2763734"/>
            <a:ext cx="22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Knowledge and skills</a:t>
            </a:r>
            <a:endParaRPr lang="de-DE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BB06AA-EB77-D9AB-EFD8-E93255DFE0E3}"/>
              </a:ext>
            </a:extLst>
          </p:cNvPr>
          <p:cNvSpPr/>
          <p:nvPr/>
        </p:nvSpPr>
        <p:spPr>
          <a:xfrm>
            <a:off x="-27886" y="1099304"/>
            <a:ext cx="2948029" cy="2824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sz="2000" b="1" dirty="0" err="1"/>
              <a:t>Engineering</a:t>
            </a:r>
            <a:r>
              <a:rPr lang="sv-SE" sz="2000" b="1" dirty="0"/>
              <a:t> Design Research</a:t>
            </a:r>
          </a:p>
        </p:txBody>
      </p:sp>
    </p:spTree>
    <p:extLst>
      <p:ext uri="{BB962C8B-B14F-4D97-AF65-F5344CB8AC3E}">
        <p14:creationId xmlns:p14="http://schemas.microsoft.com/office/powerpoint/2010/main" val="353432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A64B753-77DF-F4D5-639C-FA4C1AA970EE}"/>
              </a:ext>
            </a:extLst>
          </p:cNvPr>
          <p:cNvSpPr/>
          <p:nvPr/>
        </p:nvSpPr>
        <p:spPr>
          <a:xfrm>
            <a:off x="8681060" y="1053030"/>
            <a:ext cx="2948029" cy="2824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 err="1"/>
              <a:t>Engineering</a:t>
            </a:r>
            <a:r>
              <a:rPr lang="sv-SE" sz="2000" b="1" dirty="0"/>
              <a:t> </a:t>
            </a:r>
            <a:r>
              <a:rPr lang="sv-SE" sz="2000" b="1" dirty="0" err="1"/>
              <a:t>Practice</a:t>
            </a:r>
            <a:r>
              <a:rPr lang="sv-SE" sz="2000" b="1" dirty="0"/>
              <a:t> and </a:t>
            </a:r>
          </a:p>
          <a:p>
            <a:r>
              <a:rPr lang="sv-SE" sz="2000" b="1" dirty="0"/>
              <a:t>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6FC6A-B0AF-83C3-903D-0C19F2E3FF12}"/>
              </a:ext>
            </a:extLst>
          </p:cNvPr>
          <p:cNvSpPr txBox="1"/>
          <p:nvPr/>
        </p:nvSpPr>
        <p:spPr>
          <a:xfrm>
            <a:off x="3415856" y="2529941"/>
            <a:ext cx="163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Fundamental and applied research 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A58A0-7AD0-37BA-A570-CC6C651EE70E}"/>
              </a:ext>
            </a:extLst>
          </p:cNvPr>
          <p:cNvSpPr txBox="1"/>
          <p:nvPr/>
        </p:nvSpPr>
        <p:spPr>
          <a:xfrm>
            <a:off x="3441593" y="4059571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Intermediaries   </a:t>
            </a:r>
            <a:endParaRPr lang="de-D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D6AC2-C3F1-7741-1B65-0F4CAE3F080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77285" y="2672558"/>
            <a:ext cx="838571" cy="31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69FFD4-4199-1ED5-39A6-4B4EAAC83D2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052499" y="2418017"/>
            <a:ext cx="3991608" cy="57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D8E222-2CF2-A78C-8C87-29835DD552A7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078236" y="2735562"/>
            <a:ext cx="3965871" cy="150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C34E06-5206-C2B7-98BF-A9056E8FBAA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02877" y="2857224"/>
            <a:ext cx="1238716" cy="138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6AA7978-92A8-E35E-8818-135DB97FE25E}"/>
              </a:ext>
            </a:extLst>
          </p:cNvPr>
          <p:cNvSpPr txBox="1"/>
          <p:nvPr/>
        </p:nvSpPr>
        <p:spPr>
          <a:xfrm>
            <a:off x="3467330" y="4789899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Policy  </a:t>
            </a:r>
            <a:endParaRPr lang="de-DE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791D14-3258-0FC0-271A-CAC57B746D7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246606" y="2857925"/>
            <a:ext cx="1220724" cy="21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1C0160-B0DE-0D8B-9E9E-DEEDAF23702E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5103973" y="2980307"/>
            <a:ext cx="4173787" cy="199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65D319-A2C9-7709-6726-91E19CA24E95}"/>
              </a:ext>
            </a:extLst>
          </p:cNvPr>
          <p:cNvCxnSpPr>
            <a:cxnSpLocks/>
          </p:cNvCxnSpPr>
          <p:nvPr/>
        </p:nvCxnSpPr>
        <p:spPr>
          <a:xfrm flipH="1">
            <a:off x="3415856" y="2382798"/>
            <a:ext cx="5403465" cy="274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6F1A337-C8E3-415F-E2CA-00B5007770D9}"/>
              </a:ext>
            </a:extLst>
          </p:cNvPr>
          <p:cNvSpPr txBox="1"/>
          <p:nvPr/>
        </p:nvSpPr>
        <p:spPr>
          <a:xfrm>
            <a:off x="4700909" y="2023468"/>
            <a:ext cx="331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Industry Driven Research</a:t>
            </a:r>
            <a:endParaRPr lang="de-D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377AD5-7A27-C343-C23F-B9810F2B3455}"/>
              </a:ext>
            </a:extLst>
          </p:cNvPr>
          <p:cNvSpPr txBox="1"/>
          <p:nvPr/>
        </p:nvSpPr>
        <p:spPr>
          <a:xfrm>
            <a:off x="3415856" y="3507793"/>
            <a:ext cx="195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Education/training </a:t>
            </a:r>
            <a:endParaRPr lang="de-DE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EBD6C6-3FBA-C3DA-70D0-568E2B15FD8B}"/>
              </a:ext>
            </a:extLst>
          </p:cNvPr>
          <p:cNvSpPr txBox="1"/>
          <p:nvPr/>
        </p:nvSpPr>
        <p:spPr>
          <a:xfrm rot="20268409">
            <a:off x="4801522" y="3607290"/>
            <a:ext cx="409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Product/Services/Tools/Service Providers</a:t>
            </a:r>
            <a:endParaRPr lang="de-DE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75F6E4-EA16-B7CF-B238-17DF8CEFBA96}"/>
              </a:ext>
            </a:extLst>
          </p:cNvPr>
          <p:cNvSpPr txBox="1"/>
          <p:nvPr/>
        </p:nvSpPr>
        <p:spPr>
          <a:xfrm rot="20045689">
            <a:off x="5724414" y="4151903"/>
            <a:ext cx="22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Rules /regulations</a:t>
            </a:r>
            <a:endParaRPr lang="de-DE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78242A-0A9B-84C6-3DBA-2C900EAAAB9B}"/>
              </a:ext>
            </a:extLst>
          </p:cNvPr>
          <p:cNvCxnSpPr>
            <a:cxnSpLocks/>
          </p:cNvCxnSpPr>
          <p:nvPr/>
        </p:nvCxnSpPr>
        <p:spPr>
          <a:xfrm flipV="1">
            <a:off x="2246606" y="1594184"/>
            <a:ext cx="307750" cy="61892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D01F2AB6-6CE3-229A-C156-C22316009907}"/>
              </a:ext>
            </a:extLst>
          </p:cNvPr>
          <p:cNvCxnSpPr>
            <a:cxnSpLocks/>
            <a:stCxn id="2" idx="7"/>
          </p:cNvCxnSpPr>
          <p:nvPr/>
        </p:nvCxnSpPr>
        <p:spPr>
          <a:xfrm rot="16200000" flipH="1">
            <a:off x="5615778" y="-1614481"/>
            <a:ext cx="563284" cy="6818012"/>
          </a:xfrm>
          <a:prstGeom prst="bentConnector4">
            <a:avLst>
              <a:gd name="adj1" fmla="val -40583"/>
              <a:gd name="adj2" fmla="val 9366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D8884E6-2825-DEC6-42B5-539BEEE02FDB}"/>
              </a:ext>
            </a:extLst>
          </p:cNvPr>
          <p:cNvSpPr txBox="1"/>
          <p:nvPr/>
        </p:nvSpPr>
        <p:spPr>
          <a:xfrm>
            <a:off x="4161227" y="1232204"/>
            <a:ext cx="35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of practice and technology</a:t>
            </a:r>
            <a:endParaRPr lang="de-DE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4635339-3FA8-9B60-E204-1389274B87C7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246606" y="2859444"/>
            <a:ext cx="1169250" cy="83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AC8E49-0D6A-0D91-1A10-E1BBE9417914}"/>
              </a:ext>
            </a:extLst>
          </p:cNvPr>
          <p:cNvCxnSpPr>
            <a:stCxn id="42" idx="3"/>
          </p:cNvCxnSpPr>
          <p:nvPr/>
        </p:nvCxnSpPr>
        <p:spPr>
          <a:xfrm flipV="1">
            <a:off x="5366084" y="2567464"/>
            <a:ext cx="3669632" cy="112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C54DC40-8B59-8DA7-C887-D644B23D6146}"/>
              </a:ext>
            </a:extLst>
          </p:cNvPr>
          <p:cNvSpPr txBox="1"/>
          <p:nvPr/>
        </p:nvSpPr>
        <p:spPr>
          <a:xfrm>
            <a:off x="3472888" y="5648786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Funders</a:t>
            </a:r>
            <a:r>
              <a:rPr lang="en-GB" dirty="0"/>
              <a:t>  </a:t>
            </a:r>
            <a:endParaRPr lang="de-DE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C6BF3EF-F141-6231-CDE8-A6A438E1B6B4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2246606" y="2857925"/>
            <a:ext cx="1226282" cy="2975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01EA253-45AB-5DA2-15FF-0EE57BB3AC3E}"/>
              </a:ext>
            </a:extLst>
          </p:cNvPr>
          <p:cNvCxnSpPr>
            <a:cxnSpLocks/>
          </p:cNvCxnSpPr>
          <p:nvPr/>
        </p:nvCxnSpPr>
        <p:spPr>
          <a:xfrm flipV="1">
            <a:off x="4555613" y="3055324"/>
            <a:ext cx="5231417" cy="268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62AFE3C-1F13-6CD5-34ED-ED6D836B1A88}"/>
              </a:ext>
            </a:extLst>
          </p:cNvPr>
          <p:cNvSpPr txBox="1"/>
          <p:nvPr/>
        </p:nvSpPr>
        <p:spPr>
          <a:xfrm rot="19941135">
            <a:off x="5791118" y="4351698"/>
            <a:ext cx="316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Direction through funding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98850B-4B2E-4C00-E549-659C8A389861}"/>
              </a:ext>
            </a:extLst>
          </p:cNvPr>
          <p:cNvSpPr txBox="1"/>
          <p:nvPr/>
        </p:nvSpPr>
        <p:spPr>
          <a:xfrm>
            <a:off x="3356984" y="6183063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/>
              <a:t>mechanisms</a:t>
            </a:r>
            <a:endParaRPr lang="de-DE" sz="20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1C4A-A52C-999D-81E5-8D406009084D}"/>
              </a:ext>
            </a:extLst>
          </p:cNvPr>
          <p:cNvSpPr txBox="1"/>
          <p:nvPr/>
        </p:nvSpPr>
        <p:spPr>
          <a:xfrm rot="20494562">
            <a:off x="5857034" y="3192385"/>
            <a:ext cx="17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People</a:t>
            </a:r>
            <a:endParaRPr lang="de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93B47-44F7-F467-0486-B5C773C25A42}"/>
              </a:ext>
            </a:extLst>
          </p:cNvPr>
          <p:cNvSpPr txBox="1"/>
          <p:nvPr/>
        </p:nvSpPr>
        <p:spPr>
          <a:xfrm rot="21033947">
            <a:off x="5507927" y="2763734"/>
            <a:ext cx="22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Knowledge and skills</a:t>
            </a:r>
            <a:endParaRPr lang="de-DE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BB06AA-EB77-D9AB-EFD8-E93255DFE0E3}"/>
              </a:ext>
            </a:extLst>
          </p:cNvPr>
          <p:cNvSpPr/>
          <p:nvPr/>
        </p:nvSpPr>
        <p:spPr>
          <a:xfrm>
            <a:off x="-27886" y="1099304"/>
            <a:ext cx="2948029" cy="2824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sz="2000" b="1" dirty="0" err="1"/>
              <a:t>Engineering</a:t>
            </a:r>
            <a:r>
              <a:rPr lang="sv-SE" sz="2000" b="1" dirty="0"/>
              <a:t> Design Research</a:t>
            </a:r>
          </a:p>
        </p:txBody>
      </p:sp>
    </p:spTree>
    <p:extLst>
      <p:ext uri="{BB962C8B-B14F-4D97-AF65-F5344CB8AC3E}">
        <p14:creationId xmlns:p14="http://schemas.microsoft.com/office/powerpoint/2010/main" val="341411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23453-88BE-1AE1-5180-032F782F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-294968"/>
            <a:ext cx="12080569" cy="71529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67AF7C-51E4-E2B9-3831-C9923595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58894" cy="1325563"/>
          </a:xfrm>
        </p:spPr>
        <p:txBody>
          <a:bodyPr>
            <a:normAutofit fontScale="90000"/>
          </a:bodyPr>
          <a:lstStyle/>
          <a:p>
            <a:r>
              <a:rPr lang="sv-SE" sz="54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Impact</a:t>
            </a:r>
            <a:r>
              <a:rPr lang="sv-SE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from Design Research </a:t>
            </a:r>
            <a:r>
              <a:rPr lang="sv-SE" sz="54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through</a:t>
            </a:r>
            <a:r>
              <a:rPr lang="sv-SE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v-SE" sz="54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collaboration</a:t>
            </a:r>
            <a:r>
              <a:rPr lang="sv-SE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6368D8-3DFE-F625-E175-BC1AB9862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58585"/>
            <a:ext cx="4659999" cy="4218377"/>
          </a:xfrm>
        </p:spPr>
        <p:txBody>
          <a:bodyPr/>
          <a:lstStyle/>
          <a:p>
            <a:pPr marL="0" indent="0">
              <a:buNone/>
            </a:pPr>
            <a:r>
              <a:rPr lang="sv-SE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We</a:t>
            </a:r>
            <a:r>
              <a:rPr lang="sv-S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like to </a:t>
            </a:r>
            <a:r>
              <a:rPr lang="sv-SE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discuss</a:t>
            </a:r>
            <a:r>
              <a:rPr lang="sv-S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sv-SE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share</a:t>
            </a:r>
            <a:r>
              <a:rPr lang="sv-S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the </a:t>
            </a:r>
            <a:r>
              <a:rPr lang="sv-SE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role</a:t>
            </a:r>
            <a:r>
              <a:rPr lang="sv-S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Design Research in the </a:t>
            </a:r>
            <a:r>
              <a:rPr lang="sv-SE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societal</a:t>
            </a:r>
            <a:r>
              <a:rPr lang="sv-S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transformation.</a:t>
            </a:r>
          </a:p>
          <a:p>
            <a:pPr marL="0" indent="0">
              <a:buNone/>
            </a:pPr>
            <a:r>
              <a:rPr lang="sv-SE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What</a:t>
            </a:r>
            <a:r>
              <a:rPr lang="sv-SE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can</a:t>
            </a:r>
            <a:r>
              <a:rPr lang="sv-SE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we</a:t>
            </a:r>
            <a:r>
              <a:rPr lang="sv-SE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learn</a:t>
            </a:r>
            <a:r>
              <a:rPr lang="sv-SE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from </a:t>
            </a:r>
            <a:r>
              <a:rPr lang="sv-SE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eachother</a:t>
            </a:r>
            <a:r>
              <a:rPr lang="sv-SE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from partners </a:t>
            </a:r>
            <a:r>
              <a:rPr lang="sv-SE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outside</a:t>
            </a:r>
            <a:r>
              <a:rPr lang="sv-SE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the </a:t>
            </a:r>
            <a:r>
              <a:rPr lang="sv-SE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acedemic</a:t>
            </a:r>
            <a:r>
              <a:rPr lang="sv-SE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sv-SE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community</a:t>
            </a:r>
            <a:r>
              <a:rPr lang="sv-SE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027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B4FF-C7D3-2DC6-6DA7-BB390929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Group </a:t>
            </a:r>
            <a:r>
              <a:rPr lang="sv-SE" dirty="0" err="1"/>
              <a:t>Discussion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639D6-C219-FDA4-6875-981E0C79E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757" y="156411"/>
            <a:ext cx="6823243" cy="38380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11AED-1135-99A4-9C3F-C4009DE3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096"/>
            <a:ext cx="72321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Discuss</a:t>
            </a:r>
            <a:r>
              <a:rPr lang="sv-SE" dirty="0"/>
              <a:t>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pathway</a:t>
            </a:r>
            <a:r>
              <a:rPr lang="sv-SE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Fundamental/</a:t>
            </a:r>
            <a:r>
              <a:rPr lang="sv-SE" dirty="0" err="1"/>
              <a:t>Applied</a:t>
            </a:r>
            <a:r>
              <a:rPr lang="sv-SE" dirty="0"/>
              <a:t> research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err="1"/>
              <a:t>Education</a:t>
            </a:r>
            <a:r>
              <a:rPr lang="sv-SE" dirty="0"/>
              <a:t> and </a:t>
            </a:r>
            <a:r>
              <a:rPr lang="sv-SE" dirty="0" err="1"/>
              <a:t>training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 err="1"/>
              <a:t>Intermediaries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Policy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err="1"/>
              <a:t>Funding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329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1127-F07E-0389-1E08-BA2A494D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Group Questions</a:t>
            </a:r>
            <a:br>
              <a:rPr lang="sv-SE" dirty="0"/>
            </a:br>
            <a:r>
              <a:rPr lang="sv-SE" dirty="0"/>
              <a:t>As a Design Society –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pathway</a:t>
            </a:r>
            <a:r>
              <a:rPr lang="sv-SE" dirty="0"/>
              <a:t>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3D4A-3E70-D775-CB28-288286D7D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01263" cy="4351338"/>
          </a:xfrm>
        </p:spPr>
        <p:txBody>
          <a:bodyPr>
            <a:normAutofit fontScale="92500" lnSpcReduction="2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What are our current means of interacting and what  impact are we (already) doing? Can we escalate these and do we need to team up with others? How?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2. What are we NOT doing, where we as design researchers can/should be more active? What would this “</a:t>
            </a:r>
            <a:r>
              <a:rPr lang="en-US" dirty="0" err="1"/>
              <a:t>underutilised</a:t>
            </a:r>
            <a:r>
              <a:rPr lang="en-US" dirty="0"/>
              <a:t>” way of interacting bring to research and practice?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group work FIRST on the Assigned Pathway, thereafter expand to the others.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Document on </a:t>
            </a:r>
            <a:r>
              <a:rPr lang="en-US" dirty="0">
                <a:hlinkClick r:id="rId2"/>
              </a:rPr>
              <a:t>google docs</a:t>
            </a:r>
            <a:endParaRPr lang="en-US" dirty="0"/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Gather for reporting 16:30!</a:t>
            </a:r>
            <a:br>
              <a:rPr lang="en-US" dirty="0"/>
            </a:b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673BD-3804-6BE7-9E2D-A7D4F28B9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808" y="15791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35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D2E0-3510-0F8C-EFF5-D33FA2AA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Group </a:t>
            </a:r>
            <a:r>
              <a:rPr lang="sv-SE" dirty="0" err="1"/>
              <a:t>work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C07C9-7B39-584E-8D61-1F2F66AE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Group 1	Kevin 		</a:t>
            </a:r>
          </a:p>
          <a:p>
            <a:r>
              <a:rPr lang="sv-SE" dirty="0"/>
              <a:t>Group 2	Joshua</a:t>
            </a:r>
          </a:p>
          <a:p>
            <a:r>
              <a:rPr lang="sv-SE" dirty="0"/>
              <a:t>Group 3	Julie</a:t>
            </a:r>
          </a:p>
          <a:p>
            <a:r>
              <a:rPr lang="sv-SE" dirty="0"/>
              <a:t>Group 4	John</a:t>
            </a:r>
          </a:p>
          <a:p>
            <a:r>
              <a:rPr lang="sv-SE" dirty="0"/>
              <a:t>Group 5 	Iris</a:t>
            </a:r>
          </a:p>
        </p:txBody>
      </p:sp>
    </p:spTree>
    <p:extLst>
      <p:ext uri="{BB962C8B-B14F-4D97-AF65-F5344CB8AC3E}">
        <p14:creationId xmlns:p14="http://schemas.microsoft.com/office/powerpoint/2010/main" val="317385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FB49B-C5F6-57C7-5AC5-6EB1433F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46" y="3789231"/>
            <a:ext cx="4726622" cy="2954139"/>
          </a:xfrm>
          <a:custGeom>
            <a:avLst/>
            <a:gdLst>
              <a:gd name="connsiteX0" fmla="*/ 0 w 5177666"/>
              <a:gd name="connsiteY0" fmla="*/ 0 h 6654779"/>
              <a:gd name="connsiteX1" fmla="*/ 491878 w 5177666"/>
              <a:gd name="connsiteY1" fmla="*/ 0 h 6654779"/>
              <a:gd name="connsiteX2" fmla="*/ 1035533 w 5177666"/>
              <a:gd name="connsiteY2" fmla="*/ 0 h 6654779"/>
              <a:gd name="connsiteX3" fmla="*/ 1734518 w 5177666"/>
              <a:gd name="connsiteY3" fmla="*/ 0 h 6654779"/>
              <a:gd name="connsiteX4" fmla="*/ 2329950 w 5177666"/>
              <a:gd name="connsiteY4" fmla="*/ 0 h 6654779"/>
              <a:gd name="connsiteX5" fmla="*/ 3080711 w 5177666"/>
              <a:gd name="connsiteY5" fmla="*/ 0 h 6654779"/>
              <a:gd name="connsiteX6" fmla="*/ 3727920 w 5177666"/>
              <a:gd name="connsiteY6" fmla="*/ 0 h 6654779"/>
              <a:gd name="connsiteX7" fmla="*/ 4478681 w 5177666"/>
              <a:gd name="connsiteY7" fmla="*/ 0 h 6654779"/>
              <a:gd name="connsiteX8" fmla="*/ 5177666 w 5177666"/>
              <a:gd name="connsiteY8" fmla="*/ 0 h 6654779"/>
              <a:gd name="connsiteX9" fmla="*/ 5177666 w 5177666"/>
              <a:gd name="connsiteY9" fmla="*/ 665478 h 6654779"/>
              <a:gd name="connsiteX10" fmla="*/ 5177666 w 5177666"/>
              <a:gd name="connsiteY10" fmla="*/ 1264408 h 6654779"/>
              <a:gd name="connsiteX11" fmla="*/ 5177666 w 5177666"/>
              <a:gd name="connsiteY11" fmla="*/ 1996434 h 6654779"/>
              <a:gd name="connsiteX12" fmla="*/ 5177666 w 5177666"/>
              <a:gd name="connsiteY12" fmla="*/ 2595364 h 6654779"/>
              <a:gd name="connsiteX13" fmla="*/ 5177666 w 5177666"/>
              <a:gd name="connsiteY13" fmla="*/ 3327390 h 6654779"/>
              <a:gd name="connsiteX14" fmla="*/ 5177666 w 5177666"/>
              <a:gd name="connsiteY14" fmla="*/ 3793224 h 6654779"/>
              <a:gd name="connsiteX15" fmla="*/ 5177666 w 5177666"/>
              <a:gd name="connsiteY15" fmla="*/ 4392154 h 6654779"/>
              <a:gd name="connsiteX16" fmla="*/ 5177666 w 5177666"/>
              <a:gd name="connsiteY16" fmla="*/ 4924536 h 6654779"/>
              <a:gd name="connsiteX17" fmla="*/ 5177666 w 5177666"/>
              <a:gd name="connsiteY17" fmla="*/ 5456919 h 6654779"/>
              <a:gd name="connsiteX18" fmla="*/ 5177666 w 5177666"/>
              <a:gd name="connsiteY18" fmla="*/ 5922753 h 6654779"/>
              <a:gd name="connsiteX19" fmla="*/ 5177666 w 5177666"/>
              <a:gd name="connsiteY19" fmla="*/ 6654779 h 6654779"/>
              <a:gd name="connsiteX20" fmla="*/ 4530458 w 5177666"/>
              <a:gd name="connsiteY20" fmla="*/ 6654779 h 6654779"/>
              <a:gd name="connsiteX21" fmla="*/ 3883250 w 5177666"/>
              <a:gd name="connsiteY21" fmla="*/ 6654779 h 6654779"/>
              <a:gd name="connsiteX22" fmla="*/ 3132488 w 5177666"/>
              <a:gd name="connsiteY22" fmla="*/ 6654779 h 6654779"/>
              <a:gd name="connsiteX23" fmla="*/ 2588833 w 5177666"/>
              <a:gd name="connsiteY23" fmla="*/ 6654779 h 6654779"/>
              <a:gd name="connsiteX24" fmla="*/ 1838071 w 5177666"/>
              <a:gd name="connsiteY24" fmla="*/ 6654779 h 6654779"/>
              <a:gd name="connsiteX25" fmla="*/ 1242640 w 5177666"/>
              <a:gd name="connsiteY25" fmla="*/ 6654779 h 6654779"/>
              <a:gd name="connsiteX26" fmla="*/ 0 w 5177666"/>
              <a:gd name="connsiteY26" fmla="*/ 6654779 h 6654779"/>
              <a:gd name="connsiteX27" fmla="*/ 0 w 5177666"/>
              <a:gd name="connsiteY27" fmla="*/ 6122397 h 6654779"/>
              <a:gd name="connsiteX28" fmla="*/ 0 w 5177666"/>
              <a:gd name="connsiteY28" fmla="*/ 5656562 h 6654779"/>
              <a:gd name="connsiteX29" fmla="*/ 0 w 5177666"/>
              <a:gd name="connsiteY29" fmla="*/ 4857989 h 6654779"/>
              <a:gd name="connsiteX30" fmla="*/ 0 w 5177666"/>
              <a:gd name="connsiteY30" fmla="*/ 4392154 h 6654779"/>
              <a:gd name="connsiteX31" fmla="*/ 0 w 5177666"/>
              <a:gd name="connsiteY31" fmla="*/ 3593581 h 6654779"/>
              <a:gd name="connsiteX32" fmla="*/ 0 w 5177666"/>
              <a:gd name="connsiteY32" fmla="*/ 2795007 h 6654779"/>
              <a:gd name="connsiteX33" fmla="*/ 0 w 5177666"/>
              <a:gd name="connsiteY33" fmla="*/ 2062981 h 6654779"/>
              <a:gd name="connsiteX34" fmla="*/ 0 w 5177666"/>
              <a:gd name="connsiteY34" fmla="*/ 1597147 h 6654779"/>
              <a:gd name="connsiteX35" fmla="*/ 0 w 5177666"/>
              <a:gd name="connsiteY35" fmla="*/ 1131312 h 6654779"/>
              <a:gd name="connsiteX36" fmla="*/ 0 w 5177666"/>
              <a:gd name="connsiteY36" fmla="*/ 0 h 66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77666" h="6654779" fill="none" extrusionOk="0">
                <a:moveTo>
                  <a:pt x="0" y="0"/>
                </a:moveTo>
                <a:cubicBezTo>
                  <a:pt x="188628" y="20272"/>
                  <a:pt x="326278" y="-22626"/>
                  <a:pt x="491878" y="0"/>
                </a:cubicBezTo>
                <a:cubicBezTo>
                  <a:pt x="657478" y="22626"/>
                  <a:pt x="897985" y="-17813"/>
                  <a:pt x="1035533" y="0"/>
                </a:cubicBezTo>
                <a:cubicBezTo>
                  <a:pt x="1173081" y="17813"/>
                  <a:pt x="1583779" y="-16233"/>
                  <a:pt x="1734518" y="0"/>
                </a:cubicBezTo>
                <a:cubicBezTo>
                  <a:pt x="1885258" y="16233"/>
                  <a:pt x="2087149" y="19992"/>
                  <a:pt x="2329950" y="0"/>
                </a:cubicBezTo>
                <a:cubicBezTo>
                  <a:pt x="2572751" y="-19992"/>
                  <a:pt x="2865910" y="-24125"/>
                  <a:pt x="3080711" y="0"/>
                </a:cubicBezTo>
                <a:cubicBezTo>
                  <a:pt x="3295512" y="24125"/>
                  <a:pt x="3587774" y="-14964"/>
                  <a:pt x="3727920" y="0"/>
                </a:cubicBezTo>
                <a:cubicBezTo>
                  <a:pt x="3868066" y="14964"/>
                  <a:pt x="4288081" y="25213"/>
                  <a:pt x="4478681" y="0"/>
                </a:cubicBezTo>
                <a:cubicBezTo>
                  <a:pt x="4669281" y="-25213"/>
                  <a:pt x="4902252" y="-20282"/>
                  <a:pt x="5177666" y="0"/>
                </a:cubicBezTo>
                <a:cubicBezTo>
                  <a:pt x="5149425" y="269380"/>
                  <a:pt x="5201599" y="397796"/>
                  <a:pt x="5177666" y="665478"/>
                </a:cubicBezTo>
                <a:cubicBezTo>
                  <a:pt x="5153733" y="933160"/>
                  <a:pt x="5168013" y="1130902"/>
                  <a:pt x="5177666" y="1264408"/>
                </a:cubicBezTo>
                <a:cubicBezTo>
                  <a:pt x="5187320" y="1397914"/>
                  <a:pt x="5194885" y="1660672"/>
                  <a:pt x="5177666" y="1996434"/>
                </a:cubicBezTo>
                <a:cubicBezTo>
                  <a:pt x="5160447" y="2332196"/>
                  <a:pt x="5165976" y="2393630"/>
                  <a:pt x="5177666" y="2595364"/>
                </a:cubicBezTo>
                <a:cubicBezTo>
                  <a:pt x="5189357" y="2797098"/>
                  <a:pt x="5154068" y="2991285"/>
                  <a:pt x="5177666" y="3327390"/>
                </a:cubicBezTo>
                <a:cubicBezTo>
                  <a:pt x="5201264" y="3663495"/>
                  <a:pt x="5167828" y="3661324"/>
                  <a:pt x="5177666" y="3793224"/>
                </a:cubicBezTo>
                <a:cubicBezTo>
                  <a:pt x="5187504" y="3925124"/>
                  <a:pt x="5170416" y="4203064"/>
                  <a:pt x="5177666" y="4392154"/>
                </a:cubicBezTo>
                <a:cubicBezTo>
                  <a:pt x="5184917" y="4581244"/>
                  <a:pt x="5194330" y="4801848"/>
                  <a:pt x="5177666" y="4924536"/>
                </a:cubicBezTo>
                <a:cubicBezTo>
                  <a:pt x="5161002" y="5047224"/>
                  <a:pt x="5176862" y="5220910"/>
                  <a:pt x="5177666" y="5456919"/>
                </a:cubicBezTo>
                <a:cubicBezTo>
                  <a:pt x="5178470" y="5692928"/>
                  <a:pt x="5162317" y="5727710"/>
                  <a:pt x="5177666" y="5922753"/>
                </a:cubicBezTo>
                <a:cubicBezTo>
                  <a:pt x="5193015" y="6117796"/>
                  <a:pt x="5189707" y="6294751"/>
                  <a:pt x="5177666" y="6654779"/>
                </a:cubicBezTo>
                <a:cubicBezTo>
                  <a:pt x="4936554" y="6678644"/>
                  <a:pt x="4853697" y="6658767"/>
                  <a:pt x="4530458" y="6654779"/>
                </a:cubicBezTo>
                <a:cubicBezTo>
                  <a:pt x="4207219" y="6650791"/>
                  <a:pt x="4040999" y="6662601"/>
                  <a:pt x="3883250" y="6654779"/>
                </a:cubicBezTo>
                <a:cubicBezTo>
                  <a:pt x="3725501" y="6646957"/>
                  <a:pt x="3363203" y="6685471"/>
                  <a:pt x="3132488" y="6654779"/>
                </a:cubicBezTo>
                <a:cubicBezTo>
                  <a:pt x="2901773" y="6624087"/>
                  <a:pt x="2701698" y="6631194"/>
                  <a:pt x="2588833" y="6654779"/>
                </a:cubicBezTo>
                <a:cubicBezTo>
                  <a:pt x="2475969" y="6678364"/>
                  <a:pt x="2078434" y="6628524"/>
                  <a:pt x="1838071" y="6654779"/>
                </a:cubicBezTo>
                <a:cubicBezTo>
                  <a:pt x="1597708" y="6681034"/>
                  <a:pt x="1501975" y="6653140"/>
                  <a:pt x="1242640" y="6654779"/>
                </a:cubicBezTo>
                <a:cubicBezTo>
                  <a:pt x="983305" y="6656418"/>
                  <a:pt x="540167" y="6617843"/>
                  <a:pt x="0" y="6654779"/>
                </a:cubicBezTo>
                <a:cubicBezTo>
                  <a:pt x="-6034" y="6534519"/>
                  <a:pt x="-11743" y="6333373"/>
                  <a:pt x="0" y="6122397"/>
                </a:cubicBezTo>
                <a:cubicBezTo>
                  <a:pt x="11743" y="5911421"/>
                  <a:pt x="7662" y="5769303"/>
                  <a:pt x="0" y="5656562"/>
                </a:cubicBezTo>
                <a:cubicBezTo>
                  <a:pt x="-7662" y="5543821"/>
                  <a:pt x="-30579" y="5078066"/>
                  <a:pt x="0" y="4857989"/>
                </a:cubicBezTo>
                <a:cubicBezTo>
                  <a:pt x="30579" y="4637912"/>
                  <a:pt x="-11668" y="4524617"/>
                  <a:pt x="0" y="4392154"/>
                </a:cubicBezTo>
                <a:cubicBezTo>
                  <a:pt x="11668" y="4259691"/>
                  <a:pt x="12784" y="3892694"/>
                  <a:pt x="0" y="3593581"/>
                </a:cubicBezTo>
                <a:cubicBezTo>
                  <a:pt x="-12784" y="3294468"/>
                  <a:pt x="17926" y="3159959"/>
                  <a:pt x="0" y="2795007"/>
                </a:cubicBezTo>
                <a:cubicBezTo>
                  <a:pt x="-17926" y="2430055"/>
                  <a:pt x="-13282" y="2374443"/>
                  <a:pt x="0" y="2062981"/>
                </a:cubicBezTo>
                <a:cubicBezTo>
                  <a:pt x="13282" y="1751519"/>
                  <a:pt x="-12644" y="1823156"/>
                  <a:pt x="0" y="1597147"/>
                </a:cubicBezTo>
                <a:cubicBezTo>
                  <a:pt x="12644" y="1371138"/>
                  <a:pt x="7329" y="1321628"/>
                  <a:pt x="0" y="1131312"/>
                </a:cubicBezTo>
                <a:cubicBezTo>
                  <a:pt x="-7329" y="940997"/>
                  <a:pt x="18923" y="468772"/>
                  <a:pt x="0" y="0"/>
                </a:cubicBezTo>
                <a:close/>
              </a:path>
              <a:path w="5177666" h="6654779" stroke="0" extrusionOk="0">
                <a:moveTo>
                  <a:pt x="0" y="0"/>
                </a:moveTo>
                <a:cubicBezTo>
                  <a:pt x="139410" y="18758"/>
                  <a:pt x="367762" y="25696"/>
                  <a:pt x="647208" y="0"/>
                </a:cubicBezTo>
                <a:cubicBezTo>
                  <a:pt x="926654" y="-25696"/>
                  <a:pt x="1030458" y="33184"/>
                  <a:pt x="1397970" y="0"/>
                </a:cubicBezTo>
                <a:cubicBezTo>
                  <a:pt x="1765482" y="-33184"/>
                  <a:pt x="1652275" y="17107"/>
                  <a:pt x="1889848" y="0"/>
                </a:cubicBezTo>
                <a:cubicBezTo>
                  <a:pt x="2127421" y="-17107"/>
                  <a:pt x="2296699" y="-21142"/>
                  <a:pt x="2485280" y="0"/>
                </a:cubicBezTo>
                <a:cubicBezTo>
                  <a:pt x="2673861" y="21142"/>
                  <a:pt x="2865389" y="-2641"/>
                  <a:pt x="3184265" y="0"/>
                </a:cubicBezTo>
                <a:cubicBezTo>
                  <a:pt x="3503142" y="2641"/>
                  <a:pt x="3726143" y="14019"/>
                  <a:pt x="3935026" y="0"/>
                </a:cubicBezTo>
                <a:cubicBezTo>
                  <a:pt x="4143909" y="-14019"/>
                  <a:pt x="4690915" y="17369"/>
                  <a:pt x="5177666" y="0"/>
                </a:cubicBezTo>
                <a:cubicBezTo>
                  <a:pt x="5203661" y="215155"/>
                  <a:pt x="5202167" y="333885"/>
                  <a:pt x="5177666" y="532382"/>
                </a:cubicBezTo>
                <a:cubicBezTo>
                  <a:pt x="5153165" y="730879"/>
                  <a:pt x="5174033" y="773518"/>
                  <a:pt x="5177666" y="998217"/>
                </a:cubicBezTo>
                <a:cubicBezTo>
                  <a:pt x="5181299" y="1222916"/>
                  <a:pt x="5190837" y="1309705"/>
                  <a:pt x="5177666" y="1597147"/>
                </a:cubicBezTo>
                <a:cubicBezTo>
                  <a:pt x="5164496" y="1884589"/>
                  <a:pt x="5164777" y="1953110"/>
                  <a:pt x="5177666" y="2196077"/>
                </a:cubicBezTo>
                <a:cubicBezTo>
                  <a:pt x="5190556" y="2439044"/>
                  <a:pt x="5181565" y="2720028"/>
                  <a:pt x="5177666" y="2928103"/>
                </a:cubicBezTo>
                <a:cubicBezTo>
                  <a:pt x="5173767" y="3136178"/>
                  <a:pt x="5216111" y="3391786"/>
                  <a:pt x="5177666" y="3726676"/>
                </a:cubicBezTo>
                <a:cubicBezTo>
                  <a:pt x="5139221" y="4061566"/>
                  <a:pt x="5156671" y="3997956"/>
                  <a:pt x="5177666" y="4259059"/>
                </a:cubicBezTo>
                <a:cubicBezTo>
                  <a:pt x="5198661" y="4520162"/>
                  <a:pt x="5170195" y="4627978"/>
                  <a:pt x="5177666" y="4857989"/>
                </a:cubicBezTo>
                <a:cubicBezTo>
                  <a:pt x="5185138" y="5088000"/>
                  <a:pt x="5168812" y="5308023"/>
                  <a:pt x="5177666" y="5656562"/>
                </a:cubicBezTo>
                <a:cubicBezTo>
                  <a:pt x="5186520" y="6005101"/>
                  <a:pt x="5133461" y="6174024"/>
                  <a:pt x="5177666" y="6654779"/>
                </a:cubicBezTo>
                <a:cubicBezTo>
                  <a:pt x="5042178" y="6631326"/>
                  <a:pt x="4899521" y="6640596"/>
                  <a:pt x="4634011" y="6654779"/>
                </a:cubicBezTo>
                <a:cubicBezTo>
                  <a:pt x="4368502" y="6668962"/>
                  <a:pt x="4257586" y="6634622"/>
                  <a:pt x="4038579" y="6654779"/>
                </a:cubicBezTo>
                <a:cubicBezTo>
                  <a:pt x="3819572" y="6674936"/>
                  <a:pt x="3597958" y="6636118"/>
                  <a:pt x="3443148" y="6654779"/>
                </a:cubicBezTo>
                <a:cubicBezTo>
                  <a:pt x="3288338" y="6673440"/>
                  <a:pt x="3122638" y="6674918"/>
                  <a:pt x="2951270" y="6654779"/>
                </a:cubicBezTo>
                <a:cubicBezTo>
                  <a:pt x="2779902" y="6634640"/>
                  <a:pt x="2678114" y="6634112"/>
                  <a:pt x="2459391" y="6654779"/>
                </a:cubicBezTo>
                <a:cubicBezTo>
                  <a:pt x="2240668" y="6675446"/>
                  <a:pt x="2005976" y="6659893"/>
                  <a:pt x="1760406" y="6654779"/>
                </a:cubicBezTo>
                <a:cubicBezTo>
                  <a:pt x="1514837" y="6649665"/>
                  <a:pt x="1308654" y="6643144"/>
                  <a:pt x="1061422" y="6654779"/>
                </a:cubicBezTo>
                <a:cubicBezTo>
                  <a:pt x="814190" y="6666414"/>
                  <a:pt x="478521" y="6619553"/>
                  <a:pt x="0" y="6654779"/>
                </a:cubicBezTo>
                <a:cubicBezTo>
                  <a:pt x="-25368" y="6414272"/>
                  <a:pt x="-22499" y="6173562"/>
                  <a:pt x="0" y="5989301"/>
                </a:cubicBezTo>
                <a:cubicBezTo>
                  <a:pt x="22499" y="5805040"/>
                  <a:pt x="-28923" y="5641582"/>
                  <a:pt x="0" y="5390371"/>
                </a:cubicBezTo>
                <a:cubicBezTo>
                  <a:pt x="28923" y="5139160"/>
                  <a:pt x="-663" y="5037679"/>
                  <a:pt x="0" y="4924536"/>
                </a:cubicBezTo>
                <a:cubicBezTo>
                  <a:pt x="663" y="4811393"/>
                  <a:pt x="15571" y="4523374"/>
                  <a:pt x="0" y="4392154"/>
                </a:cubicBezTo>
                <a:cubicBezTo>
                  <a:pt x="-15571" y="4260934"/>
                  <a:pt x="28093" y="3816642"/>
                  <a:pt x="0" y="3593581"/>
                </a:cubicBezTo>
                <a:cubicBezTo>
                  <a:pt x="-28093" y="3370520"/>
                  <a:pt x="-23372" y="3131823"/>
                  <a:pt x="0" y="2861555"/>
                </a:cubicBezTo>
                <a:cubicBezTo>
                  <a:pt x="23372" y="2591287"/>
                  <a:pt x="-14034" y="2549801"/>
                  <a:pt x="0" y="2262625"/>
                </a:cubicBezTo>
                <a:cubicBezTo>
                  <a:pt x="14034" y="1975449"/>
                  <a:pt x="-18897" y="1906257"/>
                  <a:pt x="0" y="1796790"/>
                </a:cubicBezTo>
                <a:cubicBezTo>
                  <a:pt x="18897" y="1687323"/>
                  <a:pt x="-31092" y="1333648"/>
                  <a:pt x="0" y="998217"/>
                </a:cubicBezTo>
                <a:cubicBezTo>
                  <a:pt x="31092" y="662786"/>
                  <a:pt x="8515" y="372427"/>
                  <a:pt x="0" y="0"/>
                </a:cubicBezTo>
                <a:close/>
              </a:path>
            </a:pathLst>
          </a:custGeom>
          <a:ln w="1905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817117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1E68F3-0537-ACDD-438D-EBE71403E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46" y="101610"/>
            <a:ext cx="5177666" cy="6654779"/>
          </a:xfrm>
          <a:custGeom>
            <a:avLst/>
            <a:gdLst>
              <a:gd name="connsiteX0" fmla="*/ 0 w 5177666"/>
              <a:gd name="connsiteY0" fmla="*/ 0 h 6654779"/>
              <a:gd name="connsiteX1" fmla="*/ 491878 w 5177666"/>
              <a:gd name="connsiteY1" fmla="*/ 0 h 6654779"/>
              <a:gd name="connsiteX2" fmla="*/ 1035533 w 5177666"/>
              <a:gd name="connsiteY2" fmla="*/ 0 h 6654779"/>
              <a:gd name="connsiteX3" fmla="*/ 1734518 w 5177666"/>
              <a:gd name="connsiteY3" fmla="*/ 0 h 6654779"/>
              <a:gd name="connsiteX4" fmla="*/ 2329950 w 5177666"/>
              <a:gd name="connsiteY4" fmla="*/ 0 h 6654779"/>
              <a:gd name="connsiteX5" fmla="*/ 3080711 w 5177666"/>
              <a:gd name="connsiteY5" fmla="*/ 0 h 6654779"/>
              <a:gd name="connsiteX6" fmla="*/ 3727920 w 5177666"/>
              <a:gd name="connsiteY6" fmla="*/ 0 h 6654779"/>
              <a:gd name="connsiteX7" fmla="*/ 4478681 w 5177666"/>
              <a:gd name="connsiteY7" fmla="*/ 0 h 6654779"/>
              <a:gd name="connsiteX8" fmla="*/ 5177666 w 5177666"/>
              <a:gd name="connsiteY8" fmla="*/ 0 h 6654779"/>
              <a:gd name="connsiteX9" fmla="*/ 5177666 w 5177666"/>
              <a:gd name="connsiteY9" fmla="*/ 665478 h 6654779"/>
              <a:gd name="connsiteX10" fmla="*/ 5177666 w 5177666"/>
              <a:gd name="connsiteY10" fmla="*/ 1264408 h 6654779"/>
              <a:gd name="connsiteX11" fmla="*/ 5177666 w 5177666"/>
              <a:gd name="connsiteY11" fmla="*/ 1996434 h 6654779"/>
              <a:gd name="connsiteX12" fmla="*/ 5177666 w 5177666"/>
              <a:gd name="connsiteY12" fmla="*/ 2595364 h 6654779"/>
              <a:gd name="connsiteX13" fmla="*/ 5177666 w 5177666"/>
              <a:gd name="connsiteY13" fmla="*/ 3327390 h 6654779"/>
              <a:gd name="connsiteX14" fmla="*/ 5177666 w 5177666"/>
              <a:gd name="connsiteY14" fmla="*/ 3793224 h 6654779"/>
              <a:gd name="connsiteX15" fmla="*/ 5177666 w 5177666"/>
              <a:gd name="connsiteY15" fmla="*/ 4392154 h 6654779"/>
              <a:gd name="connsiteX16" fmla="*/ 5177666 w 5177666"/>
              <a:gd name="connsiteY16" fmla="*/ 4924536 h 6654779"/>
              <a:gd name="connsiteX17" fmla="*/ 5177666 w 5177666"/>
              <a:gd name="connsiteY17" fmla="*/ 5456919 h 6654779"/>
              <a:gd name="connsiteX18" fmla="*/ 5177666 w 5177666"/>
              <a:gd name="connsiteY18" fmla="*/ 5922753 h 6654779"/>
              <a:gd name="connsiteX19" fmla="*/ 5177666 w 5177666"/>
              <a:gd name="connsiteY19" fmla="*/ 6654779 h 6654779"/>
              <a:gd name="connsiteX20" fmla="*/ 4530458 w 5177666"/>
              <a:gd name="connsiteY20" fmla="*/ 6654779 h 6654779"/>
              <a:gd name="connsiteX21" fmla="*/ 3883250 w 5177666"/>
              <a:gd name="connsiteY21" fmla="*/ 6654779 h 6654779"/>
              <a:gd name="connsiteX22" fmla="*/ 3132488 w 5177666"/>
              <a:gd name="connsiteY22" fmla="*/ 6654779 h 6654779"/>
              <a:gd name="connsiteX23" fmla="*/ 2588833 w 5177666"/>
              <a:gd name="connsiteY23" fmla="*/ 6654779 h 6654779"/>
              <a:gd name="connsiteX24" fmla="*/ 1838071 w 5177666"/>
              <a:gd name="connsiteY24" fmla="*/ 6654779 h 6654779"/>
              <a:gd name="connsiteX25" fmla="*/ 1242640 w 5177666"/>
              <a:gd name="connsiteY25" fmla="*/ 6654779 h 6654779"/>
              <a:gd name="connsiteX26" fmla="*/ 0 w 5177666"/>
              <a:gd name="connsiteY26" fmla="*/ 6654779 h 6654779"/>
              <a:gd name="connsiteX27" fmla="*/ 0 w 5177666"/>
              <a:gd name="connsiteY27" fmla="*/ 6122397 h 6654779"/>
              <a:gd name="connsiteX28" fmla="*/ 0 w 5177666"/>
              <a:gd name="connsiteY28" fmla="*/ 5656562 h 6654779"/>
              <a:gd name="connsiteX29" fmla="*/ 0 w 5177666"/>
              <a:gd name="connsiteY29" fmla="*/ 4857989 h 6654779"/>
              <a:gd name="connsiteX30" fmla="*/ 0 w 5177666"/>
              <a:gd name="connsiteY30" fmla="*/ 4392154 h 6654779"/>
              <a:gd name="connsiteX31" fmla="*/ 0 w 5177666"/>
              <a:gd name="connsiteY31" fmla="*/ 3593581 h 6654779"/>
              <a:gd name="connsiteX32" fmla="*/ 0 w 5177666"/>
              <a:gd name="connsiteY32" fmla="*/ 2795007 h 6654779"/>
              <a:gd name="connsiteX33" fmla="*/ 0 w 5177666"/>
              <a:gd name="connsiteY33" fmla="*/ 2062981 h 6654779"/>
              <a:gd name="connsiteX34" fmla="*/ 0 w 5177666"/>
              <a:gd name="connsiteY34" fmla="*/ 1597147 h 6654779"/>
              <a:gd name="connsiteX35" fmla="*/ 0 w 5177666"/>
              <a:gd name="connsiteY35" fmla="*/ 1131312 h 6654779"/>
              <a:gd name="connsiteX36" fmla="*/ 0 w 5177666"/>
              <a:gd name="connsiteY36" fmla="*/ 0 h 66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77666" h="6654779" fill="none" extrusionOk="0">
                <a:moveTo>
                  <a:pt x="0" y="0"/>
                </a:moveTo>
                <a:cubicBezTo>
                  <a:pt x="188628" y="20272"/>
                  <a:pt x="326278" y="-22626"/>
                  <a:pt x="491878" y="0"/>
                </a:cubicBezTo>
                <a:cubicBezTo>
                  <a:pt x="657478" y="22626"/>
                  <a:pt x="897985" y="-17813"/>
                  <a:pt x="1035533" y="0"/>
                </a:cubicBezTo>
                <a:cubicBezTo>
                  <a:pt x="1173081" y="17813"/>
                  <a:pt x="1583779" y="-16233"/>
                  <a:pt x="1734518" y="0"/>
                </a:cubicBezTo>
                <a:cubicBezTo>
                  <a:pt x="1885258" y="16233"/>
                  <a:pt x="2087149" y="19992"/>
                  <a:pt x="2329950" y="0"/>
                </a:cubicBezTo>
                <a:cubicBezTo>
                  <a:pt x="2572751" y="-19992"/>
                  <a:pt x="2865910" y="-24125"/>
                  <a:pt x="3080711" y="0"/>
                </a:cubicBezTo>
                <a:cubicBezTo>
                  <a:pt x="3295512" y="24125"/>
                  <a:pt x="3587774" y="-14964"/>
                  <a:pt x="3727920" y="0"/>
                </a:cubicBezTo>
                <a:cubicBezTo>
                  <a:pt x="3868066" y="14964"/>
                  <a:pt x="4288081" y="25213"/>
                  <a:pt x="4478681" y="0"/>
                </a:cubicBezTo>
                <a:cubicBezTo>
                  <a:pt x="4669281" y="-25213"/>
                  <a:pt x="4902252" y="-20282"/>
                  <a:pt x="5177666" y="0"/>
                </a:cubicBezTo>
                <a:cubicBezTo>
                  <a:pt x="5149425" y="269380"/>
                  <a:pt x="5201599" y="397796"/>
                  <a:pt x="5177666" y="665478"/>
                </a:cubicBezTo>
                <a:cubicBezTo>
                  <a:pt x="5153733" y="933160"/>
                  <a:pt x="5168013" y="1130902"/>
                  <a:pt x="5177666" y="1264408"/>
                </a:cubicBezTo>
                <a:cubicBezTo>
                  <a:pt x="5187320" y="1397914"/>
                  <a:pt x="5194885" y="1660672"/>
                  <a:pt x="5177666" y="1996434"/>
                </a:cubicBezTo>
                <a:cubicBezTo>
                  <a:pt x="5160447" y="2332196"/>
                  <a:pt x="5165976" y="2393630"/>
                  <a:pt x="5177666" y="2595364"/>
                </a:cubicBezTo>
                <a:cubicBezTo>
                  <a:pt x="5189357" y="2797098"/>
                  <a:pt x="5154068" y="2991285"/>
                  <a:pt x="5177666" y="3327390"/>
                </a:cubicBezTo>
                <a:cubicBezTo>
                  <a:pt x="5201264" y="3663495"/>
                  <a:pt x="5167828" y="3661324"/>
                  <a:pt x="5177666" y="3793224"/>
                </a:cubicBezTo>
                <a:cubicBezTo>
                  <a:pt x="5187504" y="3925124"/>
                  <a:pt x="5170416" y="4203064"/>
                  <a:pt x="5177666" y="4392154"/>
                </a:cubicBezTo>
                <a:cubicBezTo>
                  <a:pt x="5184917" y="4581244"/>
                  <a:pt x="5194330" y="4801848"/>
                  <a:pt x="5177666" y="4924536"/>
                </a:cubicBezTo>
                <a:cubicBezTo>
                  <a:pt x="5161002" y="5047224"/>
                  <a:pt x="5176862" y="5220910"/>
                  <a:pt x="5177666" y="5456919"/>
                </a:cubicBezTo>
                <a:cubicBezTo>
                  <a:pt x="5178470" y="5692928"/>
                  <a:pt x="5162317" y="5727710"/>
                  <a:pt x="5177666" y="5922753"/>
                </a:cubicBezTo>
                <a:cubicBezTo>
                  <a:pt x="5193015" y="6117796"/>
                  <a:pt x="5189707" y="6294751"/>
                  <a:pt x="5177666" y="6654779"/>
                </a:cubicBezTo>
                <a:cubicBezTo>
                  <a:pt x="4936554" y="6678644"/>
                  <a:pt x="4853697" y="6658767"/>
                  <a:pt x="4530458" y="6654779"/>
                </a:cubicBezTo>
                <a:cubicBezTo>
                  <a:pt x="4207219" y="6650791"/>
                  <a:pt x="4040999" y="6662601"/>
                  <a:pt x="3883250" y="6654779"/>
                </a:cubicBezTo>
                <a:cubicBezTo>
                  <a:pt x="3725501" y="6646957"/>
                  <a:pt x="3363203" y="6685471"/>
                  <a:pt x="3132488" y="6654779"/>
                </a:cubicBezTo>
                <a:cubicBezTo>
                  <a:pt x="2901773" y="6624087"/>
                  <a:pt x="2701698" y="6631194"/>
                  <a:pt x="2588833" y="6654779"/>
                </a:cubicBezTo>
                <a:cubicBezTo>
                  <a:pt x="2475969" y="6678364"/>
                  <a:pt x="2078434" y="6628524"/>
                  <a:pt x="1838071" y="6654779"/>
                </a:cubicBezTo>
                <a:cubicBezTo>
                  <a:pt x="1597708" y="6681034"/>
                  <a:pt x="1501975" y="6653140"/>
                  <a:pt x="1242640" y="6654779"/>
                </a:cubicBezTo>
                <a:cubicBezTo>
                  <a:pt x="983305" y="6656418"/>
                  <a:pt x="540167" y="6617843"/>
                  <a:pt x="0" y="6654779"/>
                </a:cubicBezTo>
                <a:cubicBezTo>
                  <a:pt x="-6034" y="6534519"/>
                  <a:pt x="-11743" y="6333373"/>
                  <a:pt x="0" y="6122397"/>
                </a:cubicBezTo>
                <a:cubicBezTo>
                  <a:pt x="11743" y="5911421"/>
                  <a:pt x="7662" y="5769303"/>
                  <a:pt x="0" y="5656562"/>
                </a:cubicBezTo>
                <a:cubicBezTo>
                  <a:pt x="-7662" y="5543821"/>
                  <a:pt x="-30579" y="5078066"/>
                  <a:pt x="0" y="4857989"/>
                </a:cubicBezTo>
                <a:cubicBezTo>
                  <a:pt x="30579" y="4637912"/>
                  <a:pt x="-11668" y="4524617"/>
                  <a:pt x="0" y="4392154"/>
                </a:cubicBezTo>
                <a:cubicBezTo>
                  <a:pt x="11668" y="4259691"/>
                  <a:pt x="12784" y="3892694"/>
                  <a:pt x="0" y="3593581"/>
                </a:cubicBezTo>
                <a:cubicBezTo>
                  <a:pt x="-12784" y="3294468"/>
                  <a:pt x="17926" y="3159959"/>
                  <a:pt x="0" y="2795007"/>
                </a:cubicBezTo>
                <a:cubicBezTo>
                  <a:pt x="-17926" y="2430055"/>
                  <a:pt x="-13282" y="2374443"/>
                  <a:pt x="0" y="2062981"/>
                </a:cubicBezTo>
                <a:cubicBezTo>
                  <a:pt x="13282" y="1751519"/>
                  <a:pt x="-12644" y="1823156"/>
                  <a:pt x="0" y="1597147"/>
                </a:cubicBezTo>
                <a:cubicBezTo>
                  <a:pt x="12644" y="1371138"/>
                  <a:pt x="7329" y="1321628"/>
                  <a:pt x="0" y="1131312"/>
                </a:cubicBezTo>
                <a:cubicBezTo>
                  <a:pt x="-7329" y="940997"/>
                  <a:pt x="18923" y="468772"/>
                  <a:pt x="0" y="0"/>
                </a:cubicBezTo>
                <a:close/>
              </a:path>
              <a:path w="5177666" h="6654779" stroke="0" extrusionOk="0">
                <a:moveTo>
                  <a:pt x="0" y="0"/>
                </a:moveTo>
                <a:cubicBezTo>
                  <a:pt x="139410" y="18758"/>
                  <a:pt x="367762" y="25696"/>
                  <a:pt x="647208" y="0"/>
                </a:cubicBezTo>
                <a:cubicBezTo>
                  <a:pt x="926654" y="-25696"/>
                  <a:pt x="1030458" y="33184"/>
                  <a:pt x="1397970" y="0"/>
                </a:cubicBezTo>
                <a:cubicBezTo>
                  <a:pt x="1765482" y="-33184"/>
                  <a:pt x="1652275" y="17107"/>
                  <a:pt x="1889848" y="0"/>
                </a:cubicBezTo>
                <a:cubicBezTo>
                  <a:pt x="2127421" y="-17107"/>
                  <a:pt x="2296699" y="-21142"/>
                  <a:pt x="2485280" y="0"/>
                </a:cubicBezTo>
                <a:cubicBezTo>
                  <a:pt x="2673861" y="21142"/>
                  <a:pt x="2865389" y="-2641"/>
                  <a:pt x="3184265" y="0"/>
                </a:cubicBezTo>
                <a:cubicBezTo>
                  <a:pt x="3503142" y="2641"/>
                  <a:pt x="3726143" y="14019"/>
                  <a:pt x="3935026" y="0"/>
                </a:cubicBezTo>
                <a:cubicBezTo>
                  <a:pt x="4143909" y="-14019"/>
                  <a:pt x="4690915" y="17369"/>
                  <a:pt x="5177666" y="0"/>
                </a:cubicBezTo>
                <a:cubicBezTo>
                  <a:pt x="5203661" y="215155"/>
                  <a:pt x="5202167" y="333885"/>
                  <a:pt x="5177666" y="532382"/>
                </a:cubicBezTo>
                <a:cubicBezTo>
                  <a:pt x="5153165" y="730879"/>
                  <a:pt x="5174033" y="773518"/>
                  <a:pt x="5177666" y="998217"/>
                </a:cubicBezTo>
                <a:cubicBezTo>
                  <a:pt x="5181299" y="1222916"/>
                  <a:pt x="5190837" y="1309705"/>
                  <a:pt x="5177666" y="1597147"/>
                </a:cubicBezTo>
                <a:cubicBezTo>
                  <a:pt x="5164496" y="1884589"/>
                  <a:pt x="5164777" y="1953110"/>
                  <a:pt x="5177666" y="2196077"/>
                </a:cubicBezTo>
                <a:cubicBezTo>
                  <a:pt x="5190556" y="2439044"/>
                  <a:pt x="5181565" y="2720028"/>
                  <a:pt x="5177666" y="2928103"/>
                </a:cubicBezTo>
                <a:cubicBezTo>
                  <a:pt x="5173767" y="3136178"/>
                  <a:pt x="5216111" y="3391786"/>
                  <a:pt x="5177666" y="3726676"/>
                </a:cubicBezTo>
                <a:cubicBezTo>
                  <a:pt x="5139221" y="4061566"/>
                  <a:pt x="5156671" y="3997956"/>
                  <a:pt x="5177666" y="4259059"/>
                </a:cubicBezTo>
                <a:cubicBezTo>
                  <a:pt x="5198661" y="4520162"/>
                  <a:pt x="5170195" y="4627978"/>
                  <a:pt x="5177666" y="4857989"/>
                </a:cubicBezTo>
                <a:cubicBezTo>
                  <a:pt x="5185138" y="5088000"/>
                  <a:pt x="5168812" y="5308023"/>
                  <a:pt x="5177666" y="5656562"/>
                </a:cubicBezTo>
                <a:cubicBezTo>
                  <a:pt x="5186520" y="6005101"/>
                  <a:pt x="5133461" y="6174024"/>
                  <a:pt x="5177666" y="6654779"/>
                </a:cubicBezTo>
                <a:cubicBezTo>
                  <a:pt x="5042178" y="6631326"/>
                  <a:pt x="4899521" y="6640596"/>
                  <a:pt x="4634011" y="6654779"/>
                </a:cubicBezTo>
                <a:cubicBezTo>
                  <a:pt x="4368502" y="6668962"/>
                  <a:pt x="4257586" y="6634622"/>
                  <a:pt x="4038579" y="6654779"/>
                </a:cubicBezTo>
                <a:cubicBezTo>
                  <a:pt x="3819572" y="6674936"/>
                  <a:pt x="3597958" y="6636118"/>
                  <a:pt x="3443148" y="6654779"/>
                </a:cubicBezTo>
                <a:cubicBezTo>
                  <a:pt x="3288338" y="6673440"/>
                  <a:pt x="3122638" y="6674918"/>
                  <a:pt x="2951270" y="6654779"/>
                </a:cubicBezTo>
                <a:cubicBezTo>
                  <a:pt x="2779902" y="6634640"/>
                  <a:pt x="2678114" y="6634112"/>
                  <a:pt x="2459391" y="6654779"/>
                </a:cubicBezTo>
                <a:cubicBezTo>
                  <a:pt x="2240668" y="6675446"/>
                  <a:pt x="2005976" y="6659893"/>
                  <a:pt x="1760406" y="6654779"/>
                </a:cubicBezTo>
                <a:cubicBezTo>
                  <a:pt x="1514837" y="6649665"/>
                  <a:pt x="1308654" y="6643144"/>
                  <a:pt x="1061422" y="6654779"/>
                </a:cubicBezTo>
                <a:cubicBezTo>
                  <a:pt x="814190" y="6666414"/>
                  <a:pt x="478521" y="6619553"/>
                  <a:pt x="0" y="6654779"/>
                </a:cubicBezTo>
                <a:cubicBezTo>
                  <a:pt x="-25368" y="6414272"/>
                  <a:pt x="-22499" y="6173562"/>
                  <a:pt x="0" y="5989301"/>
                </a:cubicBezTo>
                <a:cubicBezTo>
                  <a:pt x="22499" y="5805040"/>
                  <a:pt x="-28923" y="5641582"/>
                  <a:pt x="0" y="5390371"/>
                </a:cubicBezTo>
                <a:cubicBezTo>
                  <a:pt x="28923" y="5139160"/>
                  <a:pt x="-663" y="5037679"/>
                  <a:pt x="0" y="4924536"/>
                </a:cubicBezTo>
                <a:cubicBezTo>
                  <a:pt x="663" y="4811393"/>
                  <a:pt x="15571" y="4523374"/>
                  <a:pt x="0" y="4392154"/>
                </a:cubicBezTo>
                <a:cubicBezTo>
                  <a:pt x="-15571" y="4260934"/>
                  <a:pt x="28093" y="3816642"/>
                  <a:pt x="0" y="3593581"/>
                </a:cubicBezTo>
                <a:cubicBezTo>
                  <a:pt x="-28093" y="3370520"/>
                  <a:pt x="-23372" y="3131823"/>
                  <a:pt x="0" y="2861555"/>
                </a:cubicBezTo>
                <a:cubicBezTo>
                  <a:pt x="23372" y="2591287"/>
                  <a:pt x="-14034" y="2549801"/>
                  <a:pt x="0" y="2262625"/>
                </a:cubicBezTo>
                <a:cubicBezTo>
                  <a:pt x="14034" y="1975449"/>
                  <a:pt x="-18897" y="1906257"/>
                  <a:pt x="0" y="1796790"/>
                </a:cubicBezTo>
                <a:cubicBezTo>
                  <a:pt x="18897" y="1687323"/>
                  <a:pt x="-31092" y="1333648"/>
                  <a:pt x="0" y="998217"/>
                </a:cubicBezTo>
                <a:cubicBezTo>
                  <a:pt x="31092" y="662786"/>
                  <a:pt x="8515" y="372427"/>
                  <a:pt x="0" y="0"/>
                </a:cubicBezTo>
                <a:close/>
              </a:path>
            </a:pathLst>
          </a:custGeom>
          <a:ln w="1905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817117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6A06883-BB8B-9B26-8312-40C384AA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4613" cy="1325563"/>
          </a:xfrm>
        </p:spPr>
        <p:txBody>
          <a:bodyPr>
            <a:noAutofit/>
          </a:bodyPr>
          <a:lstStyle/>
          <a:p>
            <a:r>
              <a:rPr lang="sv-SE" sz="3200" dirty="0" err="1"/>
              <a:t>Engineering</a:t>
            </a:r>
            <a:r>
              <a:rPr lang="sv-SE" sz="3200" dirty="0"/>
              <a:t> and Design </a:t>
            </a:r>
            <a:r>
              <a:rPr lang="sv-SE" sz="3200" dirty="0" err="1"/>
              <a:t>Important</a:t>
            </a:r>
            <a:r>
              <a:rPr lang="sv-SE" sz="3200" dirty="0"/>
              <a:t> for </a:t>
            </a:r>
            <a:r>
              <a:rPr lang="sv-SE" sz="3200" dirty="0" err="1"/>
              <a:t>industry</a:t>
            </a:r>
            <a:r>
              <a:rPr lang="sv-SE" sz="3200" dirty="0"/>
              <a:t> and </a:t>
            </a:r>
            <a:r>
              <a:rPr lang="sv-SE" sz="3200" dirty="0" err="1"/>
              <a:t>societal</a:t>
            </a:r>
            <a:r>
              <a:rPr lang="sv-SE" sz="3200" dirty="0"/>
              <a:t> transformation…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1E029-9233-2B73-2124-074AA61ED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63" y="1832770"/>
            <a:ext cx="1411184" cy="1814379"/>
          </a:xfrm>
          <a:custGeom>
            <a:avLst/>
            <a:gdLst>
              <a:gd name="connsiteX0" fmla="*/ 0 w 5177666"/>
              <a:gd name="connsiteY0" fmla="*/ 0 h 6654779"/>
              <a:gd name="connsiteX1" fmla="*/ 491878 w 5177666"/>
              <a:gd name="connsiteY1" fmla="*/ 0 h 6654779"/>
              <a:gd name="connsiteX2" fmla="*/ 1035533 w 5177666"/>
              <a:gd name="connsiteY2" fmla="*/ 0 h 6654779"/>
              <a:gd name="connsiteX3" fmla="*/ 1734518 w 5177666"/>
              <a:gd name="connsiteY3" fmla="*/ 0 h 6654779"/>
              <a:gd name="connsiteX4" fmla="*/ 2329950 w 5177666"/>
              <a:gd name="connsiteY4" fmla="*/ 0 h 6654779"/>
              <a:gd name="connsiteX5" fmla="*/ 3080711 w 5177666"/>
              <a:gd name="connsiteY5" fmla="*/ 0 h 6654779"/>
              <a:gd name="connsiteX6" fmla="*/ 3727920 w 5177666"/>
              <a:gd name="connsiteY6" fmla="*/ 0 h 6654779"/>
              <a:gd name="connsiteX7" fmla="*/ 4478681 w 5177666"/>
              <a:gd name="connsiteY7" fmla="*/ 0 h 6654779"/>
              <a:gd name="connsiteX8" fmla="*/ 5177666 w 5177666"/>
              <a:gd name="connsiteY8" fmla="*/ 0 h 6654779"/>
              <a:gd name="connsiteX9" fmla="*/ 5177666 w 5177666"/>
              <a:gd name="connsiteY9" fmla="*/ 665478 h 6654779"/>
              <a:gd name="connsiteX10" fmla="*/ 5177666 w 5177666"/>
              <a:gd name="connsiteY10" fmla="*/ 1264408 h 6654779"/>
              <a:gd name="connsiteX11" fmla="*/ 5177666 w 5177666"/>
              <a:gd name="connsiteY11" fmla="*/ 1996434 h 6654779"/>
              <a:gd name="connsiteX12" fmla="*/ 5177666 w 5177666"/>
              <a:gd name="connsiteY12" fmla="*/ 2595364 h 6654779"/>
              <a:gd name="connsiteX13" fmla="*/ 5177666 w 5177666"/>
              <a:gd name="connsiteY13" fmla="*/ 3327390 h 6654779"/>
              <a:gd name="connsiteX14" fmla="*/ 5177666 w 5177666"/>
              <a:gd name="connsiteY14" fmla="*/ 3793224 h 6654779"/>
              <a:gd name="connsiteX15" fmla="*/ 5177666 w 5177666"/>
              <a:gd name="connsiteY15" fmla="*/ 4392154 h 6654779"/>
              <a:gd name="connsiteX16" fmla="*/ 5177666 w 5177666"/>
              <a:gd name="connsiteY16" fmla="*/ 4924536 h 6654779"/>
              <a:gd name="connsiteX17" fmla="*/ 5177666 w 5177666"/>
              <a:gd name="connsiteY17" fmla="*/ 5456919 h 6654779"/>
              <a:gd name="connsiteX18" fmla="*/ 5177666 w 5177666"/>
              <a:gd name="connsiteY18" fmla="*/ 5922753 h 6654779"/>
              <a:gd name="connsiteX19" fmla="*/ 5177666 w 5177666"/>
              <a:gd name="connsiteY19" fmla="*/ 6654779 h 6654779"/>
              <a:gd name="connsiteX20" fmla="*/ 4530458 w 5177666"/>
              <a:gd name="connsiteY20" fmla="*/ 6654779 h 6654779"/>
              <a:gd name="connsiteX21" fmla="*/ 3883250 w 5177666"/>
              <a:gd name="connsiteY21" fmla="*/ 6654779 h 6654779"/>
              <a:gd name="connsiteX22" fmla="*/ 3132488 w 5177666"/>
              <a:gd name="connsiteY22" fmla="*/ 6654779 h 6654779"/>
              <a:gd name="connsiteX23" fmla="*/ 2588833 w 5177666"/>
              <a:gd name="connsiteY23" fmla="*/ 6654779 h 6654779"/>
              <a:gd name="connsiteX24" fmla="*/ 1838071 w 5177666"/>
              <a:gd name="connsiteY24" fmla="*/ 6654779 h 6654779"/>
              <a:gd name="connsiteX25" fmla="*/ 1242640 w 5177666"/>
              <a:gd name="connsiteY25" fmla="*/ 6654779 h 6654779"/>
              <a:gd name="connsiteX26" fmla="*/ 0 w 5177666"/>
              <a:gd name="connsiteY26" fmla="*/ 6654779 h 6654779"/>
              <a:gd name="connsiteX27" fmla="*/ 0 w 5177666"/>
              <a:gd name="connsiteY27" fmla="*/ 6122397 h 6654779"/>
              <a:gd name="connsiteX28" fmla="*/ 0 w 5177666"/>
              <a:gd name="connsiteY28" fmla="*/ 5656562 h 6654779"/>
              <a:gd name="connsiteX29" fmla="*/ 0 w 5177666"/>
              <a:gd name="connsiteY29" fmla="*/ 4857989 h 6654779"/>
              <a:gd name="connsiteX30" fmla="*/ 0 w 5177666"/>
              <a:gd name="connsiteY30" fmla="*/ 4392154 h 6654779"/>
              <a:gd name="connsiteX31" fmla="*/ 0 w 5177666"/>
              <a:gd name="connsiteY31" fmla="*/ 3593581 h 6654779"/>
              <a:gd name="connsiteX32" fmla="*/ 0 w 5177666"/>
              <a:gd name="connsiteY32" fmla="*/ 2795007 h 6654779"/>
              <a:gd name="connsiteX33" fmla="*/ 0 w 5177666"/>
              <a:gd name="connsiteY33" fmla="*/ 2062981 h 6654779"/>
              <a:gd name="connsiteX34" fmla="*/ 0 w 5177666"/>
              <a:gd name="connsiteY34" fmla="*/ 1597147 h 6654779"/>
              <a:gd name="connsiteX35" fmla="*/ 0 w 5177666"/>
              <a:gd name="connsiteY35" fmla="*/ 1131312 h 6654779"/>
              <a:gd name="connsiteX36" fmla="*/ 0 w 5177666"/>
              <a:gd name="connsiteY36" fmla="*/ 0 h 66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77666" h="6654779" fill="none" extrusionOk="0">
                <a:moveTo>
                  <a:pt x="0" y="0"/>
                </a:moveTo>
                <a:cubicBezTo>
                  <a:pt x="188628" y="20272"/>
                  <a:pt x="326278" y="-22626"/>
                  <a:pt x="491878" y="0"/>
                </a:cubicBezTo>
                <a:cubicBezTo>
                  <a:pt x="657478" y="22626"/>
                  <a:pt x="897985" y="-17813"/>
                  <a:pt x="1035533" y="0"/>
                </a:cubicBezTo>
                <a:cubicBezTo>
                  <a:pt x="1173081" y="17813"/>
                  <a:pt x="1583779" y="-16233"/>
                  <a:pt x="1734518" y="0"/>
                </a:cubicBezTo>
                <a:cubicBezTo>
                  <a:pt x="1885258" y="16233"/>
                  <a:pt x="2087149" y="19992"/>
                  <a:pt x="2329950" y="0"/>
                </a:cubicBezTo>
                <a:cubicBezTo>
                  <a:pt x="2572751" y="-19992"/>
                  <a:pt x="2865910" y="-24125"/>
                  <a:pt x="3080711" y="0"/>
                </a:cubicBezTo>
                <a:cubicBezTo>
                  <a:pt x="3295512" y="24125"/>
                  <a:pt x="3587774" y="-14964"/>
                  <a:pt x="3727920" y="0"/>
                </a:cubicBezTo>
                <a:cubicBezTo>
                  <a:pt x="3868066" y="14964"/>
                  <a:pt x="4288081" y="25213"/>
                  <a:pt x="4478681" y="0"/>
                </a:cubicBezTo>
                <a:cubicBezTo>
                  <a:pt x="4669281" y="-25213"/>
                  <a:pt x="4902252" y="-20282"/>
                  <a:pt x="5177666" y="0"/>
                </a:cubicBezTo>
                <a:cubicBezTo>
                  <a:pt x="5149425" y="269380"/>
                  <a:pt x="5201599" y="397796"/>
                  <a:pt x="5177666" y="665478"/>
                </a:cubicBezTo>
                <a:cubicBezTo>
                  <a:pt x="5153733" y="933160"/>
                  <a:pt x="5168013" y="1130902"/>
                  <a:pt x="5177666" y="1264408"/>
                </a:cubicBezTo>
                <a:cubicBezTo>
                  <a:pt x="5187320" y="1397914"/>
                  <a:pt x="5194885" y="1660672"/>
                  <a:pt x="5177666" y="1996434"/>
                </a:cubicBezTo>
                <a:cubicBezTo>
                  <a:pt x="5160447" y="2332196"/>
                  <a:pt x="5165976" y="2393630"/>
                  <a:pt x="5177666" y="2595364"/>
                </a:cubicBezTo>
                <a:cubicBezTo>
                  <a:pt x="5189357" y="2797098"/>
                  <a:pt x="5154068" y="2991285"/>
                  <a:pt x="5177666" y="3327390"/>
                </a:cubicBezTo>
                <a:cubicBezTo>
                  <a:pt x="5201264" y="3663495"/>
                  <a:pt x="5167828" y="3661324"/>
                  <a:pt x="5177666" y="3793224"/>
                </a:cubicBezTo>
                <a:cubicBezTo>
                  <a:pt x="5187504" y="3925124"/>
                  <a:pt x="5170416" y="4203064"/>
                  <a:pt x="5177666" y="4392154"/>
                </a:cubicBezTo>
                <a:cubicBezTo>
                  <a:pt x="5184917" y="4581244"/>
                  <a:pt x="5194330" y="4801848"/>
                  <a:pt x="5177666" y="4924536"/>
                </a:cubicBezTo>
                <a:cubicBezTo>
                  <a:pt x="5161002" y="5047224"/>
                  <a:pt x="5176862" y="5220910"/>
                  <a:pt x="5177666" y="5456919"/>
                </a:cubicBezTo>
                <a:cubicBezTo>
                  <a:pt x="5178470" y="5692928"/>
                  <a:pt x="5162317" y="5727710"/>
                  <a:pt x="5177666" y="5922753"/>
                </a:cubicBezTo>
                <a:cubicBezTo>
                  <a:pt x="5193015" y="6117796"/>
                  <a:pt x="5189707" y="6294751"/>
                  <a:pt x="5177666" y="6654779"/>
                </a:cubicBezTo>
                <a:cubicBezTo>
                  <a:pt x="4936554" y="6678644"/>
                  <a:pt x="4853697" y="6658767"/>
                  <a:pt x="4530458" y="6654779"/>
                </a:cubicBezTo>
                <a:cubicBezTo>
                  <a:pt x="4207219" y="6650791"/>
                  <a:pt x="4040999" y="6662601"/>
                  <a:pt x="3883250" y="6654779"/>
                </a:cubicBezTo>
                <a:cubicBezTo>
                  <a:pt x="3725501" y="6646957"/>
                  <a:pt x="3363203" y="6685471"/>
                  <a:pt x="3132488" y="6654779"/>
                </a:cubicBezTo>
                <a:cubicBezTo>
                  <a:pt x="2901773" y="6624087"/>
                  <a:pt x="2701698" y="6631194"/>
                  <a:pt x="2588833" y="6654779"/>
                </a:cubicBezTo>
                <a:cubicBezTo>
                  <a:pt x="2475969" y="6678364"/>
                  <a:pt x="2078434" y="6628524"/>
                  <a:pt x="1838071" y="6654779"/>
                </a:cubicBezTo>
                <a:cubicBezTo>
                  <a:pt x="1597708" y="6681034"/>
                  <a:pt x="1501975" y="6653140"/>
                  <a:pt x="1242640" y="6654779"/>
                </a:cubicBezTo>
                <a:cubicBezTo>
                  <a:pt x="983305" y="6656418"/>
                  <a:pt x="540167" y="6617843"/>
                  <a:pt x="0" y="6654779"/>
                </a:cubicBezTo>
                <a:cubicBezTo>
                  <a:pt x="-6034" y="6534519"/>
                  <a:pt x="-11743" y="6333373"/>
                  <a:pt x="0" y="6122397"/>
                </a:cubicBezTo>
                <a:cubicBezTo>
                  <a:pt x="11743" y="5911421"/>
                  <a:pt x="7662" y="5769303"/>
                  <a:pt x="0" y="5656562"/>
                </a:cubicBezTo>
                <a:cubicBezTo>
                  <a:pt x="-7662" y="5543821"/>
                  <a:pt x="-30579" y="5078066"/>
                  <a:pt x="0" y="4857989"/>
                </a:cubicBezTo>
                <a:cubicBezTo>
                  <a:pt x="30579" y="4637912"/>
                  <a:pt x="-11668" y="4524617"/>
                  <a:pt x="0" y="4392154"/>
                </a:cubicBezTo>
                <a:cubicBezTo>
                  <a:pt x="11668" y="4259691"/>
                  <a:pt x="12784" y="3892694"/>
                  <a:pt x="0" y="3593581"/>
                </a:cubicBezTo>
                <a:cubicBezTo>
                  <a:pt x="-12784" y="3294468"/>
                  <a:pt x="17926" y="3159959"/>
                  <a:pt x="0" y="2795007"/>
                </a:cubicBezTo>
                <a:cubicBezTo>
                  <a:pt x="-17926" y="2430055"/>
                  <a:pt x="-13282" y="2374443"/>
                  <a:pt x="0" y="2062981"/>
                </a:cubicBezTo>
                <a:cubicBezTo>
                  <a:pt x="13282" y="1751519"/>
                  <a:pt x="-12644" y="1823156"/>
                  <a:pt x="0" y="1597147"/>
                </a:cubicBezTo>
                <a:cubicBezTo>
                  <a:pt x="12644" y="1371138"/>
                  <a:pt x="7329" y="1321628"/>
                  <a:pt x="0" y="1131312"/>
                </a:cubicBezTo>
                <a:cubicBezTo>
                  <a:pt x="-7329" y="940997"/>
                  <a:pt x="18923" y="468772"/>
                  <a:pt x="0" y="0"/>
                </a:cubicBezTo>
                <a:close/>
              </a:path>
              <a:path w="5177666" h="6654779" stroke="0" extrusionOk="0">
                <a:moveTo>
                  <a:pt x="0" y="0"/>
                </a:moveTo>
                <a:cubicBezTo>
                  <a:pt x="139410" y="18758"/>
                  <a:pt x="367762" y="25696"/>
                  <a:pt x="647208" y="0"/>
                </a:cubicBezTo>
                <a:cubicBezTo>
                  <a:pt x="926654" y="-25696"/>
                  <a:pt x="1030458" y="33184"/>
                  <a:pt x="1397970" y="0"/>
                </a:cubicBezTo>
                <a:cubicBezTo>
                  <a:pt x="1765482" y="-33184"/>
                  <a:pt x="1652275" y="17107"/>
                  <a:pt x="1889848" y="0"/>
                </a:cubicBezTo>
                <a:cubicBezTo>
                  <a:pt x="2127421" y="-17107"/>
                  <a:pt x="2296699" y="-21142"/>
                  <a:pt x="2485280" y="0"/>
                </a:cubicBezTo>
                <a:cubicBezTo>
                  <a:pt x="2673861" y="21142"/>
                  <a:pt x="2865389" y="-2641"/>
                  <a:pt x="3184265" y="0"/>
                </a:cubicBezTo>
                <a:cubicBezTo>
                  <a:pt x="3503142" y="2641"/>
                  <a:pt x="3726143" y="14019"/>
                  <a:pt x="3935026" y="0"/>
                </a:cubicBezTo>
                <a:cubicBezTo>
                  <a:pt x="4143909" y="-14019"/>
                  <a:pt x="4690915" y="17369"/>
                  <a:pt x="5177666" y="0"/>
                </a:cubicBezTo>
                <a:cubicBezTo>
                  <a:pt x="5203661" y="215155"/>
                  <a:pt x="5202167" y="333885"/>
                  <a:pt x="5177666" y="532382"/>
                </a:cubicBezTo>
                <a:cubicBezTo>
                  <a:pt x="5153165" y="730879"/>
                  <a:pt x="5174033" y="773518"/>
                  <a:pt x="5177666" y="998217"/>
                </a:cubicBezTo>
                <a:cubicBezTo>
                  <a:pt x="5181299" y="1222916"/>
                  <a:pt x="5190837" y="1309705"/>
                  <a:pt x="5177666" y="1597147"/>
                </a:cubicBezTo>
                <a:cubicBezTo>
                  <a:pt x="5164496" y="1884589"/>
                  <a:pt x="5164777" y="1953110"/>
                  <a:pt x="5177666" y="2196077"/>
                </a:cubicBezTo>
                <a:cubicBezTo>
                  <a:pt x="5190556" y="2439044"/>
                  <a:pt x="5181565" y="2720028"/>
                  <a:pt x="5177666" y="2928103"/>
                </a:cubicBezTo>
                <a:cubicBezTo>
                  <a:pt x="5173767" y="3136178"/>
                  <a:pt x="5216111" y="3391786"/>
                  <a:pt x="5177666" y="3726676"/>
                </a:cubicBezTo>
                <a:cubicBezTo>
                  <a:pt x="5139221" y="4061566"/>
                  <a:pt x="5156671" y="3997956"/>
                  <a:pt x="5177666" y="4259059"/>
                </a:cubicBezTo>
                <a:cubicBezTo>
                  <a:pt x="5198661" y="4520162"/>
                  <a:pt x="5170195" y="4627978"/>
                  <a:pt x="5177666" y="4857989"/>
                </a:cubicBezTo>
                <a:cubicBezTo>
                  <a:pt x="5185138" y="5088000"/>
                  <a:pt x="5168812" y="5308023"/>
                  <a:pt x="5177666" y="5656562"/>
                </a:cubicBezTo>
                <a:cubicBezTo>
                  <a:pt x="5186520" y="6005101"/>
                  <a:pt x="5133461" y="6174024"/>
                  <a:pt x="5177666" y="6654779"/>
                </a:cubicBezTo>
                <a:cubicBezTo>
                  <a:pt x="5042178" y="6631326"/>
                  <a:pt x="4899521" y="6640596"/>
                  <a:pt x="4634011" y="6654779"/>
                </a:cubicBezTo>
                <a:cubicBezTo>
                  <a:pt x="4368502" y="6668962"/>
                  <a:pt x="4257586" y="6634622"/>
                  <a:pt x="4038579" y="6654779"/>
                </a:cubicBezTo>
                <a:cubicBezTo>
                  <a:pt x="3819572" y="6674936"/>
                  <a:pt x="3597958" y="6636118"/>
                  <a:pt x="3443148" y="6654779"/>
                </a:cubicBezTo>
                <a:cubicBezTo>
                  <a:pt x="3288338" y="6673440"/>
                  <a:pt x="3122638" y="6674918"/>
                  <a:pt x="2951270" y="6654779"/>
                </a:cubicBezTo>
                <a:cubicBezTo>
                  <a:pt x="2779902" y="6634640"/>
                  <a:pt x="2678114" y="6634112"/>
                  <a:pt x="2459391" y="6654779"/>
                </a:cubicBezTo>
                <a:cubicBezTo>
                  <a:pt x="2240668" y="6675446"/>
                  <a:pt x="2005976" y="6659893"/>
                  <a:pt x="1760406" y="6654779"/>
                </a:cubicBezTo>
                <a:cubicBezTo>
                  <a:pt x="1514837" y="6649665"/>
                  <a:pt x="1308654" y="6643144"/>
                  <a:pt x="1061422" y="6654779"/>
                </a:cubicBezTo>
                <a:cubicBezTo>
                  <a:pt x="814190" y="6666414"/>
                  <a:pt x="478521" y="6619553"/>
                  <a:pt x="0" y="6654779"/>
                </a:cubicBezTo>
                <a:cubicBezTo>
                  <a:pt x="-25368" y="6414272"/>
                  <a:pt x="-22499" y="6173562"/>
                  <a:pt x="0" y="5989301"/>
                </a:cubicBezTo>
                <a:cubicBezTo>
                  <a:pt x="22499" y="5805040"/>
                  <a:pt x="-28923" y="5641582"/>
                  <a:pt x="0" y="5390371"/>
                </a:cubicBezTo>
                <a:cubicBezTo>
                  <a:pt x="28923" y="5139160"/>
                  <a:pt x="-663" y="5037679"/>
                  <a:pt x="0" y="4924536"/>
                </a:cubicBezTo>
                <a:cubicBezTo>
                  <a:pt x="663" y="4811393"/>
                  <a:pt x="15571" y="4523374"/>
                  <a:pt x="0" y="4392154"/>
                </a:cubicBezTo>
                <a:cubicBezTo>
                  <a:pt x="-15571" y="4260934"/>
                  <a:pt x="28093" y="3816642"/>
                  <a:pt x="0" y="3593581"/>
                </a:cubicBezTo>
                <a:cubicBezTo>
                  <a:pt x="-28093" y="3370520"/>
                  <a:pt x="-23372" y="3131823"/>
                  <a:pt x="0" y="2861555"/>
                </a:cubicBezTo>
                <a:cubicBezTo>
                  <a:pt x="23372" y="2591287"/>
                  <a:pt x="-14034" y="2549801"/>
                  <a:pt x="0" y="2262625"/>
                </a:cubicBezTo>
                <a:cubicBezTo>
                  <a:pt x="14034" y="1975449"/>
                  <a:pt x="-18897" y="1906257"/>
                  <a:pt x="0" y="1796790"/>
                </a:cubicBezTo>
                <a:cubicBezTo>
                  <a:pt x="18897" y="1687323"/>
                  <a:pt x="-31092" y="1333648"/>
                  <a:pt x="0" y="998217"/>
                </a:cubicBezTo>
                <a:cubicBezTo>
                  <a:pt x="31092" y="662786"/>
                  <a:pt x="8515" y="372427"/>
                  <a:pt x="0" y="0"/>
                </a:cubicBezTo>
                <a:close/>
              </a:path>
            </a:pathLst>
          </a:custGeom>
          <a:ln w="1905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817117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A4A83B-2A7C-A994-9B0D-AD06FB8C6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519" y="1823761"/>
            <a:ext cx="1864060" cy="1850334"/>
          </a:xfrm>
          <a:custGeom>
            <a:avLst/>
            <a:gdLst>
              <a:gd name="connsiteX0" fmla="*/ 0 w 5177666"/>
              <a:gd name="connsiteY0" fmla="*/ 0 h 6654779"/>
              <a:gd name="connsiteX1" fmla="*/ 491878 w 5177666"/>
              <a:gd name="connsiteY1" fmla="*/ 0 h 6654779"/>
              <a:gd name="connsiteX2" fmla="*/ 1035533 w 5177666"/>
              <a:gd name="connsiteY2" fmla="*/ 0 h 6654779"/>
              <a:gd name="connsiteX3" fmla="*/ 1734518 w 5177666"/>
              <a:gd name="connsiteY3" fmla="*/ 0 h 6654779"/>
              <a:gd name="connsiteX4" fmla="*/ 2329950 w 5177666"/>
              <a:gd name="connsiteY4" fmla="*/ 0 h 6654779"/>
              <a:gd name="connsiteX5" fmla="*/ 3080711 w 5177666"/>
              <a:gd name="connsiteY5" fmla="*/ 0 h 6654779"/>
              <a:gd name="connsiteX6" fmla="*/ 3727920 w 5177666"/>
              <a:gd name="connsiteY6" fmla="*/ 0 h 6654779"/>
              <a:gd name="connsiteX7" fmla="*/ 4478681 w 5177666"/>
              <a:gd name="connsiteY7" fmla="*/ 0 h 6654779"/>
              <a:gd name="connsiteX8" fmla="*/ 5177666 w 5177666"/>
              <a:gd name="connsiteY8" fmla="*/ 0 h 6654779"/>
              <a:gd name="connsiteX9" fmla="*/ 5177666 w 5177666"/>
              <a:gd name="connsiteY9" fmla="*/ 665478 h 6654779"/>
              <a:gd name="connsiteX10" fmla="*/ 5177666 w 5177666"/>
              <a:gd name="connsiteY10" fmla="*/ 1264408 h 6654779"/>
              <a:gd name="connsiteX11" fmla="*/ 5177666 w 5177666"/>
              <a:gd name="connsiteY11" fmla="*/ 1996434 h 6654779"/>
              <a:gd name="connsiteX12" fmla="*/ 5177666 w 5177666"/>
              <a:gd name="connsiteY12" fmla="*/ 2595364 h 6654779"/>
              <a:gd name="connsiteX13" fmla="*/ 5177666 w 5177666"/>
              <a:gd name="connsiteY13" fmla="*/ 3327390 h 6654779"/>
              <a:gd name="connsiteX14" fmla="*/ 5177666 w 5177666"/>
              <a:gd name="connsiteY14" fmla="*/ 3793224 h 6654779"/>
              <a:gd name="connsiteX15" fmla="*/ 5177666 w 5177666"/>
              <a:gd name="connsiteY15" fmla="*/ 4392154 h 6654779"/>
              <a:gd name="connsiteX16" fmla="*/ 5177666 w 5177666"/>
              <a:gd name="connsiteY16" fmla="*/ 4924536 h 6654779"/>
              <a:gd name="connsiteX17" fmla="*/ 5177666 w 5177666"/>
              <a:gd name="connsiteY17" fmla="*/ 5456919 h 6654779"/>
              <a:gd name="connsiteX18" fmla="*/ 5177666 w 5177666"/>
              <a:gd name="connsiteY18" fmla="*/ 5922753 h 6654779"/>
              <a:gd name="connsiteX19" fmla="*/ 5177666 w 5177666"/>
              <a:gd name="connsiteY19" fmla="*/ 6654779 h 6654779"/>
              <a:gd name="connsiteX20" fmla="*/ 4530458 w 5177666"/>
              <a:gd name="connsiteY20" fmla="*/ 6654779 h 6654779"/>
              <a:gd name="connsiteX21" fmla="*/ 3883250 w 5177666"/>
              <a:gd name="connsiteY21" fmla="*/ 6654779 h 6654779"/>
              <a:gd name="connsiteX22" fmla="*/ 3132488 w 5177666"/>
              <a:gd name="connsiteY22" fmla="*/ 6654779 h 6654779"/>
              <a:gd name="connsiteX23" fmla="*/ 2588833 w 5177666"/>
              <a:gd name="connsiteY23" fmla="*/ 6654779 h 6654779"/>
              <a:gd name="connsiteX24" fmla="*/ 1838071 w 5177666"/>
              <a:gd name="connsiteY24" fmla="*/ 6654779 h 6654779"/>
              <a:gd name="connsiteX25" fmla="*/ 1242640 w 5177666"/>
              <a:gd name="connsiteY25" fmla="*/ 6654779 h 6654779"/>
              <a:gd name="connsiteX26" fmla="*/ 0 w 5177666"/>
              <a:gd name="connsiteY26" fmla="*/ 6654779 h 6654779"/>
              <a:gd name="connsiteX27" fmla="*/ 0 w 5177666"/>
              <a:gd name="connsiteY27" fmla="*/ 6122397 h 6654779"/>
              <a:gd name="connsiteX28" fmla="*/ 0 w 5177666"/>
              <a:gd name="connsiteY28" fmla="*/ 5656562 h 6654779"/>
              <a:gd name="connsiteX29" fmla="*/ 0 w 5177666"/>
              <a:gd name="connsiteY29" fmla="*/ 4857989 h 6654779"/>
              <a:gd name="connsiteX30" fmla="*/ 0 w 5177666"/>
              <a:gd name="connsiteY30" fmla="*/ 4392154 h 6654779"/>
              <a:gd name="connsiteX31" fmla="*/ 0 w 5177666"/>
              <a:gd name="connsiteY31" fmla="*/ 3593581 h 6654779"/>
              <a:gd name="connsiteX32" fmla="*/ 0 w 5177666"/>
              <a:gd name="connsiteY32" fmla="*/ 2795007 h 6654779"/>
              <a:gd name="connsiteX33" fmla="*/ 0 w 5177666"/>
              <a:gd name="connsiteY33" fmla="*/ 2062981 h 6654779"/>
              <a:gd name="connsiteX34" fmla="*/ 0 w 5177666"/>
              <a:gd name="connsiteY34" fmla="*/ 1597147 h 6654779"/>
              <a:gd name="connsiteX35" fmla="*/ 0 w 5177666"/>
              <a:gd name="connsiteY35" fmla="*/ 1131312 h 6654779"/>
              <a:gd name="connsiteX36" fmla="*/ 0 w 5177666"/>
              <a:gd name="connsiteY36" fmla="*/ 0 h 66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77666" h="6654779" fill="none" extrusionOk="0">
                <a:moveTo>
                  <a:pt x="0" y="0"/>
                </a:moveTo>
                <a:cubicBezTo>
                  <a:pt x="188628" y="20272"/>
                  <a:pt x="326278" y="-22626"/>
                  <a:pt x="491878" y="0"/>
                </a:cubicBezTo>
                <a:cubicBezTo>
                  <a:pt x="657478" y="22626"/>
                  <a:pt x="897985" y="-17813"/>
                  <a:pt x="1035533" y="0"/>
                </a:cubicBezTo>
                <a:cubicBezTo>
                  <a:pt x="1173081" y="17813"/>
                  <a:pt x="1583779" y="-16233"/>
                  <a:pt x="1734518" y="0"/>
                </a:cubicBezTo>
                <a:cubicBezTo>
                  <a:pt x="1885258" y="16233"/>
                  <a:pt x="2087149" y="19992"/>
                  <a:pt x="2329950" y="0"/>
                </a:cubicBezTo>
                <a:cubicBezTo>
                  <a:pt x="2572751" y="-19992"/>
                  <a:pt x="2865910" y="-24125"/>
                  <a:pt x="3080711" y="0"/>
                </a:cubicBezTo>
                <a:cubicBezTo>
                  <a:pt x="3295512" y="24125"/>
                  <a:pt x="3587774" y="-14964"/>
                  <a:pt x="3727920" y="0"/>
                </a:cubicBezTo>
                <a:cubicBezTo>
                  <a:pt x="3868066" y="14964"/>
                  <a:pt x="4288081" y="25213"/>
                  <a:pt x="4478681" y="0"/>
                </a:cubicBezTo>
                <a:cubicBezTo>
                  <a:pt x="4669281" y="-25213"/>
                  <a:pt x="4902252" y="-20282"/>
                  <a:pt x="5177666" y="0"/>
                </a:cubicBezTo>
                <a:cubicBezTo>
                  <a:pt x="5149425" y="269380"/>
                  <a:pt x="5201599" y="397796"/>
                  <a:pt x="5177666" y="665478"/>
                </a:cubicBezTo>
                <a:cubicBezTo>
                  <a:pt x="5153733" y="933160"/>
                  <a:pt x="5168013" y="1130902"/>
                  <a:pt x="5177666" y="1264408"/>
                </a:cubicBezTo>
                <a:cubicBezTo>
                  <a:pt x="5187320" y="1397914"/>
                  <a:pt x="5194885" y="1660672"/>
                  <a:pt x="5177666" y="1996434"/>
                </a:cubicBezTo>
                <a:cubicBezTo>
                  <a:pt x="5160447" y="2332196"/>
                  <a:pt x="5165976" y="2393630"/>
                  <a:pt x="5177666" y="2595364"/>
                </a:cubicBezTo>
                <a:cubicBezTo>
                  <a:pt x="5189357" y="2797098"/>
                  <a:pt x="5154068" y="2991285"/>
                  <a:pt x="5177666" y="3327390"/>
                </a:cubicBezTo>
                <a:cubicBezTo>
                  <a:pt x="5201264" y="3663495"/>
                  <a:pt x="5167828" y="3661324"/>
                  <a:pt x="5177666" y="3793224"/>
                </a:cubicBezTo>
                <a:cubicBezTo>
                  <a:pt x="5187504" y="3925124"/>
                  <a:pt x="5170416" y="4203064"/>
                  <a:pt x="5177666" y="4392154"/>
                </a:cubicBezTo>
                <a:cubicBezTo>
                  <a:pt x="5184917" y="4581244"/>
                  <a:pt x="5194330" y="4801848"/>
                  <a:pt x="5177666" y="4924536"/>
                </a:cubicBezTo>
                <a:cubicBezTo>
                  <a:pt x="5161002" y="5047224"/>
                  <a:pt x="5176862" y="5220910"/>
                  <a:pt x="5177666" y="5456919"/>
                </a:cubicBezTo>
                <a:cubicBezTo>
                  <a:pt x="5178470" y="5692928"/>
                  <a:pt x="5162317" y="5727710"/>
                  <a:pt x="5177666" y="5922753"/>
                </a:cubicBezTo>
                <a:cubicBezTo>
                  <a:pt x="5193015" y="6117796"/>
                  <a:pt x="5189707" y="6294751"/>
                  <a:pt x="5177666" y="6654779"/>
                </a:cubicBezTo>
                <a:cubicBezTo>
                  <a:pt x="4936554" y="6678644"/>
                  <a:pt x="4853697" y="6658767"/>
                  <a:pt x="4530458" y="6654779"/>
                </a:cubicBezTo>
                <a:cubicBezTo>
                  <a:pt x="4207219" y="6650791"/>
                  <a:pt x="4040999" y="6662601"/>
                  <a:pt x="3883250" y="6654779"/>
                </a:cubicBezTo>
                <a:cubicBezTo>
                  <a:pt x="3725501" y="6646957"/>
                  <a:pt x="3363203" y="6685471"/>
                  <a:pt x="3132488" y="6654779"/>
                </a:cubicBezTo>
                <a:cubicBezTo>
                  <a:pt x="2901773" y="6624087"/>
                  <a:pt x="2701698" y="6631194"/>
                  <a:pt x="2588833" y="6654779"/>
                </a:cubicBezTo>
                <a:cubicBezTo>
                  <a:pt x="2475969" y="6678364"/>
                  <a:pt x="2078434" y="6628524"/>
                  <a:pt x="1838071" y="6654779"/>
                </a:cubicBezTo>
                <a:cubicBezTo>
                  <a:pt x="1597708" y="6681034"/>
                  <a:pt x="1501975" y="6653140"/>
                  <a:pt x="1242640" y="6654779"/>
                </a:cubicBezTo>
                <a:cubicBezTo>
                  <a:pt x="983305" y="6656418"/>
                  <a:pt x="540167" y="6617843"/>
                  <a:pt x="0" y="6654779"/>
                </a:cubicBezTo>
                <a:cubicBezTo>
                  <a:pt x="-6034" y="6534519"/>
                  <a:pt x="-11743" y="6333373"/>
                  <a:pt x="0" y="6122397"/>
                </a:cubicBezTo>
                <a:cubicBezTo>
                  <a:pt x="11743" y="5911421"/>
                  <a:pt x="7662" y="5769303"/>
                  <a:pt x="0" y="5656562"/>
                </a:cubicBezTo>
                <a:cubicBezTo>
                  <a:pt x="-7662" y="5543821"/>
                  <a:pt x="-30579" y="5078066"/>
                  <a:pt x="0" y="4857989"/>
                </a:cubicBezTo>
                <a:cubicBezTo>
                  <a:pt x="30579" y="4637912"/>
                  <a:pt x="-11668" y="4524617"/>
                  <a:pt x="0" y="4392154"/>
                </a:cubicBezTo>
                <a:cubicBezTo>
                  <a:pt x="11668" y="4259691"/>
                  <a:pt x="12784" y="3892694"/>
                  <a:pt x="0" y="3593581"/>
                </a:cubicBezTo>
                <a:cubicBezTo>
                  <a:pt x="-12784" y="3294468"/>
                  <a:pt x="17926" y="3159959"/>
                  <a:pt x="0" y="2795007"/>
                </a:cubicBezTo>
                <a:cubicBezTo>
                  <a:pt x="-17926" y="2430055"/>
                  <a:pt x="-13282" y="2374443"/>
                  <a:pt x="0" y="2062981"/>
                </a:cubicBezTo>
                <a:cubicBezTo>
                  <a:pt x="13282" y="1751519"/>
                  <a:pt x="-12644" y="1823156"/>
                  <a:pt x="0" y="1597147"/>
                </a:cubicBezTo>
                <a:cubicBezTo>
                  <a:pt x="12644" y="1371138"/>
                  <a:pt x="7329" y="1321628"/>
                  <a:pt x="0" y="1131312"/>
                </a:cubicBezTo>
                <a:cubicBezTo>
                  <a:pt x="-7329" y="940997"/>
                  <a:pt x="18923" y="468772"/>
                  <a:pt x="0" y="0"/>
                </a:cubicBezTo>
                <a:close/>
              </a:path>
              <a:path w="5177666" h="6654779" stroke="0" extrusionOk="0">
                <a:moveTo>
                  <a:pt x="0" y="0"/>
                </a:moveTo>
                <a:cubicBezTo>
                  <a:pt x="139410" y="18758"/>
                  <a:pt x="367762" y="25696"/>
                  <a:pt x="647208" y="0"/>
                </a:cubicBezTo>
                <a:cubicBezTo>
                  <a:pt x="926654" y="-25696"/>
                  <a:pt x="1030458" y="33184"/>
                  <a:pt x="1397970" y="0"/>
                </a:cubicBezTo>
                <a:cubicBezTo>
                  <a:pt x="1765482" y="-33184"/>
                  <a:pt x="1652275" y="17107"/>
                  <a:pt x="1889848" y="0"/>
                </a:cubicBezTo>
                <a:cubicBezTo>
                  <a:pt x="2127421" y="-17107"/>
                  <a:pt x="2296699" y="-21142"/>
                  <a:pt x="2485280" y="0"/>
                </a:cubicBezTo>
                <a:cubicBezTo>
                  <a:pt x="2673861" y="21142"/>
                  <a:pt x="2865389" y="-2641"/>
                  <a:pt x="3184265" y="0"/>
                </a:cubicBezTo>
                <a:cubicBezTo>
                  <a:pt x="3503142" y="2641"/>
                  <a:pt x="3726143" y="14019"/>
                  <a:pt x="3935026" y="0"/>
                </a:cubicBezTo>
                <a:cubicBezTo>
                  <a:pt x="4143909" y="-14019"/>
                  <a:pt x="4690915" y="17369"/>
                  <a:pt x="5177666" y="0"/>
                </a:cubicBezTo>
                <a:cubicBezTo>
                  <a:pt x="5203661" y="215155"/>
                  <a:pt x="5202167" y="333885"/>
                  <a:pt x="5177666" y="532382"/>
                </a:cubicBezTo>
                <a:cubicBezTo>
                  <a:pt x="5153165" y="730879"/>
                  <a:pt x="5174033" y="773518"/>
                  <a:pt x="5177666" y="998217"/>
                </a:cubicBezTo>
                <a:cubicBezTo>
                  <a:pt x="5181299" y="1222916"/>
                  <a:pt x="5190837" y="1309705"/>
                  <a:pt x="5177666" y="1597147"/>
                </a:cubicBezTo>
                <a:cubicBezTo>
                  <a:pt x="5164496" y="1884589"/>
                  <a:pt x="5164777" y="1953110"/>
                  <a:pt x="5177666" y="2196077"/>
                </a:cubicBezTo>
                <a:cubicBezTo>
                  <a:pt x="5190556" y="2439044"/>
                  <a:pt x="5181565" y="2720028"/>
                  <a:pt x="5177666" y="2928103"/>
                </a:cubicBezTo>
                <a:cubicBezTo>
                  <a:pt x="5173767" y="3136178"/>
                  <a:pt x="5216111" y="3391786"/>
                  <a:pt x="5177666" y="3726676"/>
                </a:cubicBezTo>
                <a:cubicBezTo>
                  <a:pt x="5139221" y="4061566"/>
                  <a:pt x="5156671" y="3997956"/>
                  <a:pt x="5177666" y="4259059"/>
                </a:cubicBezTo>
                <a:cubicBezTo>
                  <a:pt x="5198661" y="4520162"/>
                  <a:pt x="5170195" y="4627978"/>
                  <a:pt x="5177666" y="4857989"/>
                </a:cubicBezTo>
                <a:cubicBezTo>
                  <a:pt x="5185138" y="5088000"/>
                  <a:pt x="5168812" y="5308023"/>
                  <a:pt x="5177666" y="5656562"/>
                </a:cubicBezTo>
                <a:cubicBezTo>
                  <a:pt x="5186520" y="6005101"/>
                  <a:pt x="5133461" y="6174024"/>
                  <a:pt x="5177666" y="6654779"/>
                </a:cubicBezTo>
                <a:cubicBezTo>
                  <a:pt x="5042178" y="6631326"/>
                  <a:pt x="4899521" y="6640596"/>
                  <a:pt x="4634011" y="6654779"/>
                </a:cubicBezTo>
                <a:cubicBezTo>
                  <a:pt x="4368502" y="6668962"/>
                  <a:pt x="4257586" y="6634622"/>
                  <a:pt x="4038579" y="6654779"/>
                </a:cubicBezTo>
                <a:cubicBezTo>
                  <a:pt x="3819572" y="6674936"/>
                  <a:pt x="3597958" y="6636118"/>
                  <a:pt x="3443148" y="6654779"/>
                </a:cubicBezTo>
                <a:cubicBezTo>
                  <a:pt x="3288338" y="6673440"/>
                  <a:pt x="3122638" y="6674918"/>
                  <a:pt x="2951270" y="6654779"/>
                </a:cubicBezTo>
                <a:cubicBezTo>
                  <a:pt x="2779902" y="6634640"/>
                  <a:pt x="2678114" y="6634112"/>
                  <a:pt x="2459391" y="6654779"/>
                </a:cubicBezTo>
                <a:cubicBezTo>
                  <a:pt x="2240668" y="6675446"/>
                  <a:pt x="2005976" y="6659893"/>
                  <a:pt x="1760406" y="6654779"/>
                </a:cubicBezTo>
                <a:cubicBezTo>
                  <a:pt x="1514837" y="6649665"/>
                  <a:pt x="1308654" y="6643144"/>
                  <a:pt x="1061422" y="6654779"/>
                </a:cubicBezTo>
                <a:cubicBezTo>
                  <a:pt x="814190" y="6666414"/>
                  <a:pt x="478521" y="6619553"/>
                  <a:pt x="0" y="6654779"/>
                </a:cubicBezTo>
                <a:cubicBezTo>
                  <a:pt x="-25368" y="6414272"/>
                  <a:pt x="-22499" y="6173562"/>
                  <a:pt x="0" y="5989301"/>
                </a:cubicBezTo>
                <a:cubicBezTo>
                  <a:pt x="22499" y="5805040"/>
                  <a:pt x="-28923" y="5641582"/>
                  <a:pt x="0" y="5390371"/>
                </a:cubicBezTo>
                <a:cubicBezTo>
                  <a:pt x="28923" y="5139160"/>
                  <a:pt x="-663" y="5037679"/>
                  <a:pt x="0" y="4924536"/>
                </a:cubicBezTo>
                <a:cubicBezTo>
                  <a:pt x="663" y="4811393"/>
                  <a:pt x="15571" y="4523374"/>
                  <a:pt x="0" y="4392154"/>
                </a:cubicBezTo>
                <a:cubicBezTo>
                  <a:pt x="-15571" y="4260934"/>
                  <a:pt x="28093" y="3816642"/>
                  <a:pt x="0" y="3593581"/>
                </a:cubicBezTo>
                <a:cubicBezTo>
                  <a:pt x="-28093" y="3370520"/>
                  <a:pt x="-23372" y="3131823"/>
                  <a:pt x="0" y="2861555"/>
                </a:cubicBezTo>
                <a:cubicBezTo>
                  <a:pt x="23372" y="2591287"/>
                  <a:pt x="-14034" y="2549801"/>
                  <a:pt x="0" y="2262625"/>
                </a:cubicBezTo>
                <a:cubicBezTo>
                  <a:pt x="14034" y="1975449"/>
                  <a:pt x="-18897" y="1906257"/>
                  <a:pt x="0" y="1796790"/>
                </a:cubicBezTo>
                <a:cubicBezTo>
                  <a:pt x="18897" y="1687323"/>
                  <a:pt x="-31092" y="1333648"/>
                  <a:pt x="0" y="998217"/>
                </a:cubicBezTo>
                <a:cubicBezTo>
                  <a:pt x="31092" y="662786"/>
                  <a:pt x="8515" y="372427"/>
                  <a:pt x="0" y="0"/>
                </a:cubicBezTo>
                <a:close/>
              </a:path>
            </a:pathLst>
          </a:custGeom>
          <a:ln w="1905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817117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6ECBFF-33E5-B5F4-3350-7B869DAA1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642" y="2732241"/>
            <a:ext cx="1770358" cy="941854"/>
          </a:xfrm>
          <a:custGeom>
            <a:avLst/>
            <a:gdLst>
              <a:gd name="connsiteX0" fmla="*/ 0 w 5177666"/>
              <a:gd name="connsiteY0" fmla="*/ 0 h 6654779"/>
              <a:gd name="connsiteX1" fmla="*/ 491878 w 5177666"/>
              <a:gd name="connsiteY1" fmla="*/ 0 h 6654779"/>
              <a:gd name="connsiteX2" fmla="*/ 1035533 w 5177666"/>
              <a:gd name="connsiteY2" fmla="*/ 0 h 6654779"/>
              <a:gd name="connsiteX3" fmla="*/ 1734518 w 5177666"/>
              <a:gd name="connsiteY3" fmla="*/ 0 h 6654779"/>
              <a:gd name="connsiteX4" fmla="*/ 2329950 w 5177666"/>
              <a:gd name="connsiteY4" fmla="*/ 0 h 6654779"/>
              <a:gd name="connsiteX5" fmla="*/ 3080711 w 5177666"/>
              <a:gd name="connsiteY5" fmla="*/ 0 h 6654779"/>
              <a:gd name="connsiteX6" fmla="*/ 3727920 w 5177666"/>
              <a:gd name="connsiteY6" fmla="*/ 0 h 6654779"/>
              <a:gd name="connsiteX7" fmla="*/ 4478681 w 5177666"/>
              <a:gd name="connsiteY7" fmla="*/ 0 h 6654779"/>
              <a:gd name="connsiteX8" fmla="*/ 5177666 w 5177666"/>
              <a:gd name="connsiteY8" fmla="*/ 0 h 6654779"/>
              <a:gd name="connsiteX9" fmla="*/ 5177666 w 5177666"/>
              <a:gd name="connsiteY9" fmla="*/ 665478 h 6654779"/>
              <a:gd name="connsiteX10" fmla="*/ 5177666 w 5177666"/>
              <a:gd name="connsiteY10" fmla="*/ 1264408 h 6654779"/>
              <a:gd name="connsiteX11" fmla="*/ 5177666 w 5177666"/>
              <a:gd name="connsiteY11" fmla="*/ 1996434 h 6654779"/>
              <a:gd name="connsiteX12" fmla="*/ 5177666 w 5177666"/>
              <a:gd name="connsiteY12" fmla="*/ 2595364 h 6654779"/>
              <a:gd name="connsiteX13" fmla="*/ 5177666 w 5177666"/>
              <a:gd name="connsiteY13" fmla="*/ 3327390 h 6654779"/>
              <a:gd name="connsiteX14" fmla="*/ 5177666 w 5177666"/>
              <a:gd name="connsiteY14" fmla="*/ 3793224 h 6654779"/>
              <a:gd name="connsiteX15" fmla="*/ 5177666 w 5177666"/>
              <a:gd name="connsiteY15" fmla="*/ 4392154 h 6654779"/>
              <a:gd name="connsiteX16" fmla="*/ 5177666 w 5177666"/>
              <a:gd name="connsiteY16" fmla="*/ 4924536 h 6654779"/>
              <a:gd name="connsiteX17" fmla="*/ 5177666 w 5177666"/>
              <a:gd name="connsiteY17" fmla="*/ 5456919 h 6654779"/>
              <a:gd name="connsiteX18" fmla="*/ 5177666 w 5177666"/>
              <a:gd name="connsiteY18" fmla="*/ 5922753 h 6654779"/>
              <a:gd name="connsiteX19" fmla="*/ 5177666 w 5177666"/>
              <a:gd name="connsiteY19" fmla="*/ 6654779 h 6654779"/>
              <a:gd name="connsiteX20" fmla="*/ 4530458 w 5177666"/>
              <a:gd name="connsiteY20" fmla="*/ 6654779 h 6654779"/>
              <a:gd name="connsiteX21" fmla="*/ 3883250 w 5177666"/>
              <a:gd name="connsiteY21" fmla="*/ 6654779 h 6654779"/>
              <a:gd name="connsiteX22" fmla="*/ 3132488 w 5177666"/>
              <a:gd name="connsiteY22" fmla="*/ 6654779 h 6654779"/>
              <a:gd name="connsiteX23" fmla="*/ 2588833 w 5177666"/>
              <a:gd name="connsiteY23" fmla="*/ 6654779 h 6654779"/>
              <a:gd name="connsiteX24" fmla="*/ 1838071 w 5177666"/>
              <a:gd name="connsiteY24" fmla="*/ 6654779 h 6654779"/>
              <a:gd name="connsiteX25" fmla="*/ 1242640 w 5177666"/>
              <a:gd name="connsiteY25" fmla="*/ 6654779 h 6654779"/>
              <a:gd name="connsiteX26" fmla="*/ 0 w 5177666"/>
              <a:gd name="connsiteY26" fmla="*/ 6654779 h 6654779"/>
              <a:gd name="connsiteX27" fmla="*/ 0 w 5177666"/>
              <a:gd name="connsiteY27" fmla="*/ 6122397 h 6654779"/>
              <a:gd name="connsiteX28" fmla="*/ 0 w 5177666"/>
              <a:gd name="connsiteY28" fmla="*/ 5656562 h 6654779"/>
              <a:gd name="connsiteX29" fmla="*/ 0 w 5177666"/>
              <a:gd name="connsiteY29" fmla="*/ 4857989 h 6654779"/>
              <a:gd name="connsiteX30" fmla="*/ 0 w 5177666"/>
              <a:gd name="connsiteY30" fmla="*/ 4392154 h 6654779"/>
              <a:gd name="connsiteX31" fmla="*/ 0 w 5177666"/>
              <a:gd name="connsiteY31" fmla="*/ 3593581 h 6654779"/>
              <a:gd name="connsiteX32" fmla="*/ 0 w 5177666"/>
              <a:gd name="connsiteY32" fmla="*/ 2795007 h 6654779"/>
              <a:gd name="connsiteX33" fmla="*/ 0 w 5177666"/>
              <a:gd name="connsiteY33" fmla="*/ 2062981 h 6654779"/>
              <a:gd name="connsiteX34" fmla="*/ 0 w 5177666"/>
              <a:gd name="connsiteY34" fmla="*/ 1597147 h 6654779"/>
              <a:gd name="connsiteX35" fmla="*/ 0 w 5177666"/>
              <a:gd name="connsiteY35" fmla="*/ 1131312 h 6654779"/>
              <a:gd name="connsiteX36" fmla="*/ 0 w 5177666"/>
              <a:gd name="connsiteY36" fmla="*/ 0 h 66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77666" h="6654779" fill="none" extrusionOk="0">
                <a:moveTo>
                  <a:pt x="0" y="0"/>
                </a:moveTo>
                <a:cubicBezTo>
                  <a:pt x="188628" y="20272"/>
                  <a:pt x="326278" y="-22626"/>
                  <a:pt x="491878" y="0"/>
                </a:cubicBezTo>
                <a:cubicBezTo>
                  <a:pt x="657478" y="22626"/>
                  <a:pt x="897985" y="-17813"/>
                  <a:pt x="1035533" y="0"/>
                </a:cubicBezTo>
                <a:cubicBezTo>
                  <a:pt x="1173081" y="17813"/>
                  <a:pt x="1583779" y="-16233"/>
                  <a:pt x="1734518" y="0"/>
                </a:cubicBezTo>
                <a:cubicBezTo>
                  <a:pt x="1885258" y="16233"/>
                  <a:pt x="2087149" y="19992"/>
                  <a:pt x="2329950" y="0"/>
                </a:cubicBezTo>
                <a:cubicBezTo>
                  <a:pt x="2572751" y="-19992"/>
                  <a:pt x="2865910" y="-24125"/>
                  <a:pt x="3080711" y="0"/>
                </a:cubicBezTo>
                <a:cubicBezTo>
                  <a:pt x="3295512" y="24125"/>
                  <a:pt x="3587774" y="-14964"/>
                  <a:pt x="3727920" y="0"/>
                </a:cubicBezTo>
                <a:cubicBezTo>
                  <a:pt x="3868066" y="14964"/>
                  <a:pt x="4288081" y="25213"/>
                  <a:pt x="4478681" y="0"/>
                </a:cubicBezTo>
                <a:cubicBezTo>
                  <a:pt x="4669281" y="-25213"/>
                  <a:pt x="4902252" y="-20282"/>
                  <a:pt x="5177666" y="0"/>
                </a:cubicBezTo>
                <a:cubicBezTo>
                  <a:pt x="5149425" y="269380"/>
                  <a:pt x="5201599" y="397796"/>
                  <a:pt x="5177666" y="665478"/>
                </a:cubicBezTo>
                <a:cubicBezTo>
                  <a:pt x="5153733" y="933160"/>
                  <a:pt x="5168013" y="1130902"/>
                  <a:pt x="5177666" y="1264408"/>
                </a:cubicBezTo>
                <a:cubicBezTo>
                  <a:pt x="5187320" y="1397914"/>
                  <a:pt x="5194885" y="1660672"/>
                  <a:pt x="5177666" y="1996434"/>
                </a:cubicBezTo>
                <a:cubicBezTo>
                  <a:pt x="5160447" y="2332196"/>
                  <a:pt x="5165976" y="2393630"/>
                  <a:pt x="5177666" y="2595364"/>
                </a:cubicBezTo>
                <a:cubicBezTo>
                  <a:pt x="5189357" y="2797098"/>
                  <a:pt x="5154068" y="2991285"/>
                  <a:pt x="5177666" y="3327390"/>
                </a:cubicBezTo>
                <a:cubicBezTo>
                  <a:pt x="5201264" y="3663495"/>
                  <a:pt x="5167828" y="3661324"/>
                  <a:pt x="5177666" y="3793224"/>
                </a:cubicBezTo>
                <a:cubicBezTo>
                  <a:pt x="5187504" y="3925124"/>
                  <a:pt x="5170416" y="4203064"/>
                  <a:pt x="5177666" y="4392154"/>
                </a:cubicBezTo>
                <a:cubicBezTo>
                  <a:pt x="5184917" y="4581244"/>
                  <a:pt x="5194330" y="4801848"/>
                  <a:pt x="5177666" y="4924536"/>
                </a:cubicBezTo>
                <a:cubicBezTo>
                  <a:pt x="5161002" y="5047224"/>
                  <a:pt x="5176862" y="5220910"/>
                  <a:pt x="5177666" y="5456919"/>
                </a:cubicBezTo>
                <a:cubicBezTo>
                  <a:pt x="5178470" y="5692928"/>
                  <a:pt x="5162317" y="5727710"/>
                  <a:pt x="5177666" y="5922753"/>
                </a:cubicBezTo>
                <a:cubicBezTo>
                  <a:pt x="5193015" y="6117796"/>
                  <a:pt x="5189707" y="6294751"/>
                  <a:pt x="5177666" y="6654779"/>
                </a:cubicBezTo>
                <a:cubicBezTo>
                  <a:pt x="4936554" y="6678644"/>
                  <a:pt x="4853697" y="6658767"/>
                  <a:pt x="4530458" y="6654779"/>
                </a:cubicBezTo>
                <a:cubicBezTo>
                  <a:pt x="4207219" y="6650791"/>
                  <a:pt x="4040999" y="6662601"/>
                  <a:pt x="3883250" y="6654779"/>
                </a:cubicBezTo>
                <a:cubicBezTo>
                  <a:pt x="3725501" y="6646957"/>
                  <a:pt x="3363203" y="6685471"/>
                  <a:pt x="3132488" y="6654779"/>
                </a:cubicBezTo>
                <a:cubicBezTo>
                  <a:pt x="2901773" y="6624087"/>
                  <a:pt x="2701698" y="6631194"/>
                  <a:pt x="2588833" y="6654779"/>
                </a:cubicBezTo>
                <a:cubicBezTo>
                  <a:pt x="2475969" y="6678364"/>
                  <a:pt x="2078434" y="6628524"/>
                  <a:pt x="1838071" y="6654779"/>
                </a:cubicBezTo>
                <a:cubicBezTo>
                  <a:pt x="1597708" y="6681034"/>
                  <a:pt x="1501975" y="6653140"/>
                  <a:pt x="1242640" y="6654779"/>
                </a:cubicBezTo>
                <a:cubicBezTo>
                  <a:pt x="983305" y="6656418"/>
                  <a:pt x="540167" y="6617843"/>
                  <a:pt x="0" y="6654779"/>
                </a:cubicBezTo>
                <a:cubicBezTo>
                  <a:pt x="-6034" y="6534519"/>
                  <a:pt x="-11743" y="6333373"/>
                  <a:pt x="0" y="6122397"/>
                </a:cubicBezTo>
                <a:cubicBezTo>
                  <a:pt x="11743" y="5911421"/>
                  <a:pt x="7662" y="5769303"/>
                  <a:pt x="0" y="5656562"/>
                </a:cubicBezTo>
                <a:cubicBezTo>
                  <a:pt x="-7662" y="5543821"/>
                  <a:pt x="-30579" y="5078066"/>
                  <a:pt x="0" y="4857989"/>
                </a:cubicBezTo>
                <a:cubicBezTo>
                  <a:pt x="30579" y="4637912"/>
                  <a:pt x="-11668" y="4524617"/>
                  <a:pt x="0" y="4392154"/>
                </a:cubicBezTo>
                <a:cubicBezTo>
                  <a:pt x="11668" y="4259691"/>
                  <a:pt x="12784" y="3892694"/>
                  <a:pt x="0" y="3593581"/>
                </a:cubicBezTo>
                <a:cubicBezTo>
                  <a:pt x="-12784" y="3294468"/>
                  <a:pt x="17926" y="3159959"/>
                  <a:pt x="0" y="2795007"/>
                </a:cubicBezTo>
                <a:cubicBezTo>
                  <a:pt x="-17926" y="2430055"/>
                  <a:pt x="-13282" y="2374443"/>
                  <a:pt x="0" y="2062981"/>
                </a:cubicBezTo>
                <a:cubicBezTo>
                  <a:pt x="13282" y="1751519"/>
                  <a:pt x="-12644" y="1823156"/>
                  <a:pt x="0" y="1597147"/>
                </a:cubicBezTo>
                <a:cubicBezTo>
                  <a:pt x="12644" y="1371138"/>
                  <a:pt x="7329" y="1321628"/>
                  <a:pt x="0" y="1131312"/>
                </a:cubicBezTo>
                <a:cubicBezTo>
                  <a:pt x="-7329" y="940997"/>
                  <a:pt x="18923" y="468772"/>
                  <a:pt x="0" y="0"/>
                </a:cubicBezTo>
                <a:close/>
              </a:path>
              <a:path w="5177666" h="6654779" stroke="0" extrusionOk="0">
                <a:moveTo>
                  <a:pt x="0" y="0"/>
                </a:moveTo>
                <a:cubicBezTo>
                  <a:pt x="139410" y="18758"/>
                  <a:pt x="367762" y="25696"/>
                  <a:pt x="647208" y="0"/>
                </a:cubicBezTo>
                <a:cubicBezTo>
                  <a:pt x="926654" y="-25696"/>
                  <a:pt x="1030458" y="33184"/>
                  <a:pt x="1397970" y="0"/>
                </a:cubicBezTo>
                <a:cubicBezTo>
                  <a:pt x="1765482" y="-33184"/>
                  <a:pt x="1652275" y="17107"/>
                  <a:pt x="1889848" y="0"/>
                </a:cubicBezTo>
                <a:cubicBezTo>
                  <a:pt x="2127421" y="-17107"/>
                  <a:pt x="2296699" y="-21142"/>
                  <a:pt x="2485280" y="0"/>
                </a:cubicBezTo>
                <a:cubicBezTo>
                  <a:pt x="2673861" y="21142"/>
                  <a:pt x="2865389" y="-2641"/>
                  <a:pt x="3184265" y="0"/>
                </a:cubicBezTo>
                <a:cubicBezTo>
                  <a:pt x="3503142" y="2641"/>
                  <a:pt x="3726143" y="14019"/>
                  <a:pt x="3935026" y="0"/>
                </a:cubicBezTo>
                <a:cubicBezTo>
                  <a:pt x="4143909" y="-14019"/>
                  <a:pt x="4690915" y="17369"/>
                  <a:pt x="5177666" y="0"/>
                </a:cubicBezTo>
                <a:cubicBezTo>
                  <a:pt x="5203661" y="215155"/>
                  <a:pt x="5202167" y="333885"/>
                  <a:pt x="5177666" y="532382"/>
                </a:cubicBezTo>
                <a:cubicBezTo>
                  <a:pt x="5153165" y="730879"/>
                  <a:pt x="5174033" y="773518"/>
                  <a:pt x="5177666" y="998217"/>
                </a:cubicBezTo>
                <a:cubicBezTo>
                  <a:pt x="5181299" y="1222916"/>
                  <a:pt x="5190837" y="1309705"/>
                  <a:pt x="5177666" y="1597147"/>
                </a:cubicBezTo>
                <a:cubicBezTo>
                  <a:pt x="5164496" y="1884589"/>
                  <a:pt x="5164777" y="1953110"/>
                  <a:pt x="5177666" y="2196077"/>
                </a:cubicBezTo>
                <a:cubicBezTo>
                  <a:pt x="5190556" y="2439044"/>
                  <a:pt x="5181565" y="2720028"/>
                  <a:pt x="5177666" y="2928103"/>
                </a:cubicBezTo>
                <a:cubicBezTo>
                  <a:pt x="5173767" y="3136178"/>
                  <a:pt x="5216111" y="3391786"/>
                  <a:pt x="5177666" y="3726676"/>
                </a:cubicBezTo>
                <a:cubicBezTo>
                  <a:pt x="5139221" y="4061566"/>
                  <a:pt x="5156671" y="3997956"/>
                  <a:pt x="5177666" y="4259059"/>
                </a:cubicBezTo>
                <a:cubicBezTo>
                  <a:pt x="5198661" y="4520162"/>
                  <a:pt x="5170195" y="4627978"/>
                  <a:pt x="5177666" y="4857989"/>
                </a:cubicBezTo>
                <a:cubicBezTo>
                  <a:pt x="5185138" y="5088000"/>
                  <a:pt x="5168812" y="5308023"/>
                  <a:pt x="5177666" y="5656562"/>
                </a:cubicBezTo>
                <a:cubicBezTo>
                  <a:pt x="5186520" y="6005101"/>
                  <a:pt x="5133461" y="6174024"/>
                  <a:pt x="5177666" y="6654779"/>
                </a:cubicBezTo>
                <a:cubicBezTo>
                  <a:pt x="5042178" y="6631326"/>
                  <a:pt x="4899521" y="6640596"/>
                  <a:pt x="4634011" y="6654779"/>
                </a:cubicBezTo>
                <a:cubicBezTo>
                  <a:pt x="4368502" y="6668962"/>
                  <a:pt x="4257586" y="6634622"/>
                  <a:pt x="4038579" y="6654779"/>
                </a:cubicBezTo>
                <a:cubicBezTo>
                  <a:pt x="3819572" y="6674936"/>
                  <a:pt x="3597958" y="6636118"/>
                  <a:pt x="3443148" y="6654779"/>
                </a:cubicBezTo>
                <a:cubicBezTo>
                  <a:pt x="3288338" y="6673440"/>
                  <a:pt x="3122638" y="6674918"/>
                  <a:pt x="2951270" y="6654779"/>
                </a:cubicBezTo>
                <a:cubicBezTo>
                  <a:pt x="2779902" y="6634640"/>
                  <a:pt x="2678114" y="6634112"/>
                  <a:pt x="2459391" y="6654779"/>
                </a:cubicBezTo>
                <a:cubicBezTo>
                  <a:pt x="2240668" y="6675446"/>
                  <a:pt x="2005976" y="6659893"/>
                  <a:pt x="1760406" y="6654779"/>
                </a:cubicBezTo>
                <a:cubicBezTo>
                  <a:pt x="1514837" y="6649665"/>
                  <a:pt x="1308654" y="6643144"/>
                  <a:pt x="1061422" y="6654779"/>
                </a:cubicBezTo>
                <a:cubicBezTo>
                  <a:pt x="814190" y="6666414"/>
                  <a:pt x="478521" y="6619553"/>
                  <a:pt x="0" y="6654779"/>
                </a:cubicBezTo>
                <a:cubicBezTo>
                  <a:pt x="-25368" y="6414272"/>
                  <a:pt x="-22499" y="6173562"/>
                  <a:pt x="0" y="5989301"/>
                </a:cubicBezTo>
                <a:cubicBezTo>
                  <a:pt x="22499" y="5805040"/>
                  <a:pt x="-28923" y="5641582"/>
                  <a:pt x="0" y="5390371"/>
                </a:cubicBezTo>
                <a:cubicBezTo>
                  <a:pt x="28923" y="5139160"/>
                  <a:pt x="-663" y="5037679"/>
                  <a:pt x="0" y="4924536"/>
                </a:cubicBezTo>
                <a:cubicBezTo>
                  <a:pt x="663" y="4811393"/>
                  <a:pt x="15571" y="4523374"/>
                  <a:pt x="0" y="4392154"/>
                </a:cubicBezTo>
                <a:cubicBezTo>
                  <a:pt x="-15571" y="4260934"/>
                  <a:pt x="28093" y="3816642"/>
                  <a:pt x="0" y="3593581"/>
                </a:cubicBezTo>
                <a:cubicBezTo>
                  <a:pt x="-28093" y="3370520"/>
                  <a:pt x="-23372" y="3131823"/>
                  <a:pt x="0" y="2861555"/>
                </a:cubicBezTo>
                <a:cubicBezTo>
                  <a:pt x="23372" y="2591287"/>
                  <a:pt x="-14034" y="2549801"/>
                  <a:pt x="0" y="2262625"/>
                </a:cubicBezTo>
                <a:cubicBezTo>
                  <a:pt x="14034" y="1975449"/>
                  <a:pt x="-18897" y="1906257"/>
                  <a:pt x="0" y="1796790"/>
                </a:cubicBezTo>
                <a:cubicBezTo>
                  <a:pt x="18897" y="1687323"/>
                  <a:pt x="-31092" y="1333648"/>
                  <a:pt x="0" y="998217"/>
                </a:cubicBezTo>
                <a:cubicBezTo>
                  <a:pt x="31092" y="662786"/>
                  <a:pt x="8515" y="372427"/>
                  <a:pt x="0" y="0"/>
                </a:cubicBezTo>
                <a:close/>
              </a:path>
            </a:pathLst>
          </a:custGeom>
          <a:ln w="1905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817117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1027FB-2707-BC1D-B4AA-221120FFF9E8}"/>
              </a:ext>
            </a:extLst>
          </p:cNvPr>
          <p:cNvSpPr/>
          <p:nvPr/>
        </p:nvSpPr>
        <p:spPr>
          <a:xfrm rot="20507105">
            <a:off x="161924" y="2576512"/>
            <a:ext cx="11325225" cy="170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Or </a:t>
            </a:r>
            <a:r>
              <a:rPr lang="sv-SE" sz="3200" dirty="0" err="1"/>
              <a:t>society</a:t>
            </a:r>
            <a:r>
              <a:rPr lang="sv-SE" sz="3200" dirty="0"/>
              <a:t> is </a:t>
            </a:r>
            <a:r>
              <a:rPr lang="sv-SE" sz="3200" dirty="0" err="1"/>
              <a:t>transforming</a:t>
            </a:r>
            <a:r>
              <a:rPr lang="sv-SE" sz="3200" dirty="0"/>
              <a:t> – </a:t>
            </a:r>
            <a:r>
              <a:rPr lang="sv-SE" sz="3200" dirty="0" err="1"/>
              <a:t>which</a:t>
            </a:r>
            <a:r>
              <a:rPr lang="sv-SE" sz="3200" dirty="0"/>
              <a:t> </a:t>
            </a:r>
            <a:r>
              <a:rPr lang="sv-SE" sz="3200" dirty="0" err="1"/>
              <a:t>impact</a:t>
            </a:r>
            <a:r>
              <a:rPr lang="sv-SE" sz="3200" dirty="0"/>
              <a:t> </a:t>
            </a:r>
            <a:r>
              <a:rPr lang="sv-SE" sz="3200" dirty="0" err="1"/>
              <a:t>needs</a:t>
            </a:r>
            <a:r>
              <a:rPr lang="sv-SE" sz="3200" dirty="0"/>
              <a:t> and solutions for ”</a:t>
            </a:r>
            <a:r>
              <a:rPr lang="sv-SE" sz="3200" dirty="0" err="1"/>
              <a:t>everyone</a:t>
            </a:r>
            <a:r>
              <a:rPr lang="sv-SE" sz="3200" dirty="0"/>
              <a:t>” </a:t>
            </a:r>
            <a:r>
              <a:rPr lang="sv-SE" sz="3200" dirty="0" err="1"/>
              <a:t>calling</a:t>
            </a:r>
            <a:r>
              <a:rPr lang="sv-SE" sz="3200" dirty="0"/>
              <a:t> for new </a:t>
            </a:r>
            <a:r>
              <a:rPr lang="sv-SE" sz="3200" dirty="0" err="1"/>
              <a:t>products</a:t>
            </a:r>
            <a:r>
              <a:rPr lang="sv-SE" sz="3200" dirty="0"/>
              <a:t>, solutions, </a:t>
            </a:r>
            <a:r>
              <a:rPr lang="sv-SE" sz="3200" dirty="0" err="1"/>
              <a:t>competences</a:t>
            </a:r>
            <a:r>
              <a:rPr lang="sv-SE" sz="3200" dirty="0"/>
              <a:t>, </a:t>
            </a:r>
            <a:r>
              <a:rPr lang="sv-SE" sz="3200" dirty="0" err="1"/>
              <a:t>technologies</a:t>
            </a:r>
            <a:r>
              <a:rPr lang="sv-SE" sz="3200" dirty="0"/>
              <a:t>, </a:t>
            </a:r>
            <a:r>
              <a:rPr lang="sv-SE" sz="3200" dirty="0" err="1"/>
              <a:t>perspectives</a:t>
            </a:r>
            <a:r>
              <a:rPr lang="sv-SE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164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BCD01-3A11-E39A-3AB4-A6A790245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21415"/>
          </a:xfrm>
        </p:spPr>
        <p:txBody>
          <a:bodyPr/>
          <a:lstStyle/>
          <a:p>
            <a:r>
              <a:rPr lang="sv-SE" dirty="0"/>
              <a:t>QUESTION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FB95F12-CF5F-66A8-3DEF-556F4B379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600" i="1" dirty="0" err="1"/>
              <a:t>Engineering</a:t>
            </a:r>
            <a:r>
              <a:rPr lang="sv-SE" sz="3600" i="1" dirty="0"/>
              <a:t> Design </a:t>
            </a:r>
            <a:r>
              <a:rPr lang="sv-SE" sz="3600" i="1" dirty="0" err="1"/>
              <a:t>Activities</a:t>
            </a:r>
            <a:r>
              <a:rPr lang="sv-SE" sz="3600" i="1" dirty="0"/>
              <a:t> has a </a:t>
            </a:r>
            <a:r>
              <a:rPr lang="sv-SE" sz="3600" i="1" dirty="0" err="1"/>
              <a:t>lot</a:t>
            </a:r>
            <a:r>
              <a:rPr lang="sv-SE" sz="3600" i="1" dirty="0"/>
              <a:t> to offer to </a:t>
            </a:r>
            <a:r>
              <a:rPr lang="sv-SE" sz="3600" i="1" dirty="0" err="1"/>
              <a:t>our</a:t>
            </a:r>
            <a:r>
              <a:rPr lang="sv-SE" sz="3600" i="1" dirty="0"/>
              <a:t> </a:t>
            </a:r>
            <a:r>
              <a:rPr lang="sv-SE" sz="3600" i="1" dirty="0" err="1"/>
              <a:t>world</a:t>
            </a:r>
            <a:r>
              <a:rPr lang="sv-SE" sz="3600" i="1" dirty="0"/>
              <a:t> – </a:t>
            </a:r>
            <a:r>
              <a:rPr lang="sv-SE" sz="3600" i="1" dirty="0" err="1"/>
              <a:t>how</a:t>
            </a:r>
            <a:r>
              <a:rPr lang="sv-SE" sz="3600" i="1" dirty="0"/>
              <a:t> </a:t>
            </a:r>
            <a:r>
              <a:rPr lang="sv-SE" sz="3600" i="1" dirty="0" err="1"/>
              <a:t>can</a:t>
            </a:r>
            <a:r>
              <a:rPr lang="sv-SE" sz="3600" i="1" dirty="0"/>
              <a:t> </a:t>
            </a:r>
            <a:r>
              <a:rPr lang="sv-SE" sz="3600" i="1" dirty="0" err="1"/>
              <a:t>we</a:t>
            </a:r>
            <a:r>
              <a:rPr lang="sv-SE" sz="3600" i="1" dirty="0"/>
              <a:t> </a:t>
            </a:r>
            <a:r>
              <a:rPr lang="sv-SE" sz="3600" i="1" dirty="0" err="1"/>
              <a:t>maximise</a:t>
            </a:r>
            <a:r>
              <a:rPr lang="sv-SE" sz="3600" i="1" dirty="0"/>
              <a:t> the </a:t>
            </a:r>
            <a:r>
              <a:rPr lang="sv-SE" sz="3600" i="1" dirty="0" err="1"/>
              <a:t>impact</a:t>
            </a:r>
            <a:r>
              <a:rPr lang="sv-SE" sz="3600" i="1" dirty="0"/>
              <a:t> of </a:t>
            </a:r>
            <a:r>
              <a:rPr lang="sv-SE" sz="3600" i="1" dirty="0" err="1"/>
              <a:t>our</a:t>
            </a:r>
            <a:r>
              <a:rPr lang="sv-SE" sz="3600" i="1" dirty="0"/>
              <a:t> research?</a:t>
            </a:r>
          </a:p>
        </p:txBody>
      </p:sp>
    </p:spTree>
    <p:extLst>
      <p:ext uri="{BB962C8B-B14F-4D97-AF65-F5344CB8AC3E}">
        <p14:creationId xmlns:p14="http://schemas.microsoft.com/office/powerpoint/2010/main" val="221905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56F7-1BCF-3D7C-2978-7F3C404C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National and Regional </a:t>
            </a:r>
            <a:r>
              <a:rPr lang="sv-SE" dirty="0" err="1"/>
              <a:t>Initiatives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2BAA-D115-6BE4-9699-3FD6DE7DC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err="1"/>
              <a:t>Perspectives</a:t>
            </a:r>
            <a:r>
              <a:rPr lang="sv-SE" dirty="0"/>
              <a:t> on </a:t>
            </a:r>
            <a:r>
              <a:rPr lang="sv-SE" dirty="0" err="1"/>
              <a:t>Engineering</a:t>
            </a:r>
            <a:r>
              <a:rPr lang="sv-SE" dirty="0"/>
              <a:t> Design Research</a:t>
            </a:r>
          </a:p>
          <a:p>
            <a:endParaRPr lang="sv-SE" dirty="0"/>
          </a:p>
          <a:p>
            <a:pPr>
              <a:lnSpc>
                <a:spcPct val="150000"/>
              </a:lnSpc>
            </a:pPr>
            <a:r>
              <a:rPr lang="sv-SE" dirty="0"/>
              <a:t>John Clarkson (UK)</a:t>
            </a:r>
          </a:p>
          <a:p>
            <a:pPr>
              <a:lnSpc>
                <a:spcPct val="150000"/>
              </a:lnSpc>
            </a:pPr>
            <a:r>
              <a:rPr lang="sv-SE" dirty="0"/>
              <a:t>Joshua Summers (US)</a:t>
            </a:r>
          </a:p>
          <a:p>
            <a:pPr>
              <a:lnSpc>
                <a:spcPct val="150000"/>
              </a:lnSpc>
            </a:pPr>
            <a:r>
              <a:rPr lang="sv-SE" dirty="0"/>
              <a:t>Julie Le Cardinal (</a:t>
            </a:r>
            <a:r>
              <a:rPr lang="sv-SE" dirty="0" err="1"/>
              <a:t>France</a:t>
            </a:r>
            <a:r>
              <a:rPr lang="sv-SE" dirty="0"/>
              <a:t>)</a:t>
            </a:r>
          </a:p>
          <a:p>
            <a:pPr>
              <a:lnSpc>
                <a:spcPct val="150000"/>
              </a:lnSpc>
            </a:pPr>
            <a:r>
              <a:rPr lang="pt-BR" dirty="0"/>
              <a:t>Iris Gräßler </a:t>
            </a:r>
            <a:r>
              <a:rPr lang="sv-SE" dirty="0"/>
              <a:t>(German)</a:t>
            </a:r>
          </a:p>
          <a:p>
            <a:pPr>
              <a:lnSpc>
                <a:spcPct val="150000"/>
              </a:lnSpc>
            </a:pPr>
            <a:r>
              <a:rPr lang="sv-SE" dirty="0"/>
              <a:t>Ola Isaksson (Sweden)</a:t>
            </a:r>
          </a:p>
        </p:txBody>
      </p:sp>
      <p:pic>
        <p:nvPicPr>
          <p:cNvPr id="1030" name="Picture 6" descr="Sweden - solid black outline border map of country area ...">
            <a:extLst>
              <a:ext uri="{FF2B5EF4-FFF2-40B4-BE49-F238E27FC236}">
                <a16:creationId xmlns:a16="http://schemas.microsoft.com/office/drawing/2014/main" id="{BC5D774A-79C6-5FC3-27FD-8D8729EAB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 bwMode="auto">
          <a:xfrm>
            <a:off x="4905376" y="5577185"/>
            <a:ext cx="456438" cy="7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rmany map icon outline style Royalty Free Vector Image">
            <a:extLst>
              <a:ext uri="{FF2B5EF4-FFF2-40B4-BE49-F238E27FC236}">
                <a16:creationId xmlns:a16="http://schemas.microsoft.com/office/drawing/2014/main" id="{E62DD67C-73A8-6666-9C12-6B479DFB5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5"/>
          <a:stretch/>
        </p:blipFill>
        <p:spPr bwMode="auto">
          <a:xfrm>
            <a:off x="5536988" y="4758036"/>
            <a:ext cx="969461" cy="9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5,334 Uk Map Outline Stock Photos and Images - 123RF">
            <a:extLst>
              <a:ext uri="{FF2B5EF4-FFF2-40B4-BE49-F238E27FC236}">
                <a16:creationId xmlns:a16="http://schemas.microsoft.com/office/drawing/2014/main" id="{6D56C710-ECE4-986F-2A85-926770E8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40" y="2190073"/>
            <a:ext cx="1056048" cy="10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n on Social Studies Printables">
            <a:extLst>
              <a:ext uri="{FF2B5EF4-FFF2-40B4-BE49-F238E27FC236}">
                <a16:creationId xmlns:a16="http://schemas.microsoft.com/office/drawing/2014/main" id="{7D15F0AB-8925-7EAC-5B44-5CE2D514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13" y="2821431"/>
            <a:ext cx="2266168" cy="175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nce - solid black outline border map country Vector Image">
            <a:extLst>
              <a:ext uri="{FF2B5EF4-FFF2-40B4-BE49-F238E27FC236}">
                <a16:creationId xmlns:a16="http://schemas.microsoft.com/office/drawing/2014/main" id="{64B1DDE3-C8BA-4CF8-D27E-4ABE4ADF9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5"/>
          <a:stretch/>
        </p:blipFill>
        <p:spPr bwMode="auto">
          <a:xfrm>
            <a:off x="4764891" y="3946333"/>
            <a:ext cx="984295" cy="93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2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BAF3-F4E6-945B-B7DB-2C457858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Engineering Design Research in the UK</a:t>
            </a:r>
            <a:br>
              <a:rPr lang="sv-SE" dirty="0"/>
            </a:br>
            <a:r>
              <a:rPr lang="sv-SE" sz="1400" dirty="0"/>
              <a:t>John Clarkson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8869C-F0F2-4BA7-B806-9003AD4F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514"/>
            <a:ext cx="10515600" cy="5289847"/>
          </a:xfrm>
        </p:spPr>
        <p:txBody>
          <a:bodyPr>
            <a:normAutofit fontScale="85000" lnSpcReduction="20000"/>
          </a:bodyPr>
          <a:lstStyle/>
          <a:p>
            <a:pPr marL="265113" indent="-265113">
              <a:lnSpc>
                <a:spcPct val="100000"/>
              </a:lnSpc>
            </a:pPr>
            <a:r>
              <a:rPr lang="sv-SE" dirty="0"/>
              <a:t>The Engineering and Physical Sciences Research Council (EPSRC) currently fund 73 grants to the value of £50.0M relating to Engineering Design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Doctoral Training Centres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Programme Grants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Managed Programmes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Fellowships</a:t>
            </a:r>
          </a:p>
          <a:p>
            <a:pPr marL="265113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sv-SE" dirty="0"/>
              <a:t>... a small proportion of this relates to this community, with other funding coming from the EU</a:t>
            </a:r>
          </a:p>
          <a:p>
            <a:pPr marL="265113" indent="-265113">
              <a:lnSpc>
                <a:spcPct val="100000"/>
              </a:lnSpc>
            </a:pPr>
            <a:r>
              <a:rPr lang="sv-SE" dirty="0"/>
              <a:t>There are a number of centres of excellence, and individual projects are typically collaborative, often within long-term partnerships</a:t>
            </a:r>
          </a:p>
          <a:p>
            <a:pPr marL="265113" indent="-265113">
              <a:lnSpc>
                <a:spcPct val="100000"/>
              </a:lnSpc>
            </a:pPr>
            <a:r>
              <a:rPr lang="sv-SE" dirty="0"/>
              <a:t>Research quality is measured by ’outputs’ and ’impact’ and can bring significant reward back to the University – engineering design can offer a real advantage in delivering tangible impact</a:t>
            </a:r>
          </a:p>
          <a:p>
            <a:pPr marL="265113" indent="-265113">
              <a:lnSpc>
                <a:spcPct val="100000"/>
              </a:lnSpc>
            </a:pPr>
            <a:r>
              <a:rPr lang="sv-SE" dirty="0"/>
              <a:t>Inclusive design research over the past twenty years has </a:t>
            </a:r>
            <a:r>
              <a:rPr lang="sv-SE"/>
              <a:t>delivered measurable </a:t>
            </a:r>
            <a:r>
              <a:rPr lang="sv-SE" dirty="0"/>
              <a:t>change and significant impact, following a decade of EPSRC funding</a:t>
            </a:r>
          </a:p>
        </p:txBody>
      </p:sp>
    </p:spTree>
    <p:extLst>
      <p:ext uri="{BB962C8B-B14F-4D97-AF65-F5344CB8AC3E}">
        <p14:creationId xmlns:p14="http://schemas.microsoft.com/office/powerpoint/2010/main" val="172837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8D25-A976-A6D9-EFCA-1EA62E41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1890"/>
            <a:ext cx="10515600" cy="677259"/>
          </a:xfrm>
        </p:spPr>
        <p:txBody>
          <a:bodyPr>
            <a:normAutofit fontScale="90000"/>
          </a:bodyPr>
          <a:lstStyle/>
          <a:p>
            <a:r>
              <a:rPr lang="en-US" dirty="0"/>
              <a:t>Engineering Design Research in USA</a:t>
            </a:r>
            <a:br>
              <a:rPr lang="en-US" dirty="0"/>
            </a:br>
            <a:r>
              <a:rPr lang="en-US" sz="1800" dirty="0"/>
              <a:t>Joshua Summers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1D69A-F7E5-687A-AA87-93817BAF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1" y="1032640"/>
            <a:ext cx="10515600" cy="56834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Widely varied (as many models as there are faculty)</a:t>
            </a:r>
          </a:p>
          <a:p>
            <a:r>
              <a:rPr lang="en-US" dirty="0"/>
              <a:t>Graduate Students (MS Thesis &amp; PHD) learn to do research</a:t>
            </a:r>
          </a:p>
          <a:p>
            <a:pPr lvl="1"/>
            <a:r>
              <a:rPr lang="en-US" dirty="0"/>
              <a:t>Stipends + Tuition + Faculty time + overhead </a:t>
            </a:r>
            <a:r>
              <a:rPr lang="en-US" dirty="0">
                <a:sym typeface="Wingdings" panose="05000000000000000000" pitchFamily="2" charset="2"/>
              </a:rPr>
              <a:t> $85-100k per student/year</a:t>
            </a:r>
            <a:endParaRPr lang="en-US" dirty="0"/>
          </a:p>
          <a:p>
            <a:r>
              <a:rPr lang="en-US" dirty="0"/>
              <a:t>Federal Agencies fund some design research (NSF, ONR, DOD, DOC…)</a:t>
            </a:r>
          </a:p>
          <a:p>
            <a:pPr lvl="1"/>
            <a:r>
              <a:rPr lang="en-US" dirty="0"/>
              <a:t>Some fellowships (students secure own funding)</a:t>
            </a:r>
          </a:p>
          <a:p>
            <a:pPr lvl="1"/>
            <a:r>
              <a:rPr lang="en-US" dirty="0"/>
              <a:t>Most Research Assistants (funded on projects)</a:t>
            </a:r>
          </a:p>
          <a:p>
            <a:r>
              <a:rPr lang="en-US" dirty="0"/>
              <a:t>Companies fund some design research</a:t>
            </a:r>
          </a:p>
          <a:p>
            <a:pPr lvl="1"/>
            <a:r>
              <a:rPr lang="en-US" dirty="0"/>
              <a:t>Most fund small projects (3 month to 3 year)</a:t>
            </a:r>
          </a:p>
          <a:p>
            <a:pPr lvl="1"/>
            <a:r>
              <a:rPr lang="en-US" dirty="0"/>
              <a:t>Some include graduate coop/internships; a few “industry fellows”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IP ownership, liability, contracts, different culture, equipment ownership</a:t>
            </a:r>
          </a:p>
          <a:p>
            <a:r>
              <a:rPr lang="en-US" dirty="0"/>
              <a:t>Lessons Learned:</a:t>
            </a:r>
          </a:p>
          <a:p>
            <a:pPr lvl="1"/>
            <a:r>
              <a:rPr lang="en-US" dirty="0"/>
              <a:t>Student projects </a:t>
            </a:r>
            <a:r>
              <a:rPr lang="en-US" dirty="0">
                <a:sym typeface="Wingdings" panose="05000000000000000000" pitchFamily="2" charset="2"/>
              </a:rPr>
              <a:t> research projects  student projects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Trust is most important element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“what is problem” &gt;&gt; “I have your solution”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Collaborate (teams &gt;&gt; individuals)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Publishing is possible (if not focused on company core technology)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Never take “no” for an answer  money is never the block (just the excuse)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Decouple student research from student projects (provides more ownership of research)</a:t>
            </a:r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EEA65C3-414A-AE0A-4FA6-7F194D0D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86" y="643705"/>
            <a:ext cx="5297883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1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BAF3-F4E6-945B-B7DB-2C457858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Engineering</a:t>
            </a:r>
            <a:r>
              <a:rPr lang="sv-SE" dirty="0"/>
              <a:t> Design Research in Sweden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8869C-F0F2-4BA7-B806-9003AD4F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940"/>
            <a:ext cx="10760242" cy="5564935"/>
          </a:xfrm>
        </p:spPr>
        <p:txBody>
          <a:bodyPr>
            <a:normAutofit/>
          </a:bodyPr>
          <a:lstStyle/>
          <a:p>
            <a:r>
              <a:rPr lang="sv-SE" dirty="0"/>
              <a:t>Tight and </a:t>
            </a:r>
            <a:r>
              <a:rPr lang="sv-SE" dirty="0" err="1"/>
              <a:t>informal</a:t>
            </a:r>
            <a:r>
              <a:rPr lang="sv-SE" dirty="0"/>
              <a:t> </a:t>
            </a:r>
            <a:r>
              <a:rPr lang="sv-SE" dirty="0" err="1"/>
              <a:t>collaboration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academia</a:t>
            </a:r>
            <a:r>
              <a:rPr lang="sv-SE" dirty="0"/>
              <a:t> and </a:t>
            </a:r>
            <a:r>
              <a:rPr lang="sv-SE" dirty="0" err="1"/>
              <a:t>industry</a:t>
            </a:r>
            <a:r>
              <a:rPr lang="sv-SE" dirty="0"/>
              <a:t>.</a:t>
            </a:r>
          </a:p>
          <a:p>
            <a:pPr lvl="1"/>
            <a:r>
              <a:rPr lang="sv-SE" sz="2000" dirty="0" err="1"/>
              <a:t>E.g</a:t>
            </a:r>
            <a:r>
              <a:rPr lang="sv-SE" sz="2000" dirty="0"/>
              <a:t>. Industrial PhD students, </a:t>
            </a:r>
            <a:r>
              <a:rPr lang="sv-SE" sz="2000" dirty="0" err="1"/>
              <a:t>Adjunct</a:t>
            </a:r>
            <a:r>
              <a:rPr lang="sv-SE" sz="2000" dirty="0"/>
              <a:t> </a:t>
            </a:r>
            <a:r>
              <a:rPr lang="sv-SE" sz="2000" dirty="0" err="1"/>
              <a:t>Lecturers</a:t>
            </a:r>
            <a:r>
              <a:rPr lang="sv-SE" sz="2000" dirty="0"/>
              <a:t>/Professors (mixed </a:t>
            </a:r>
            <a:r>
              <a:rPr lang="sv-SE" sz="2000" dirty="0" err="1"/>
              <a:t>employment</a:t>
            </a:r>
            <a:r>
              <a:rPr lang="sv-SE" sz="2000" dirty="0"/>
              <a:t>) – </a:t>
            </a:r>
            <a:r>
              <a:rPr lang="sv-SE" sz="2000" dirty="0" err="1"/>
              <a:t>encuraged</a:t>
            </a:r>
            <a:r>
              <a:rPr lang="sv-SE" sz="2000" dirty="0"/>
              <a:t> / </a:t>
            </a:r>
            <a:r>
              <a:rPr lang="sv-SE" sz="2000" dirty="0" err="1"/>
              <a:t>sponsored</a:t>
            </a:r>
            <a:r>
              <a:rPr lang="sv-SE" sz="2000" dirty="0"/>
              <a:t> by </a:t>
            </a:r>
            <a:r>
              <a:rPr lang="sv-SE" sz="2000" dirty="0" err="1"/>
              <a:t>Funding</a:t>
            </a:r>
            <a:r>
              <a:rPr lang="sv-SE" sz="2000" dirty="0"/>
              <a:t> </a:t>
            </a:r>
            <a:r>
              <a:rPr lang="sv-SE" sz="2000" dirty="0" err="1"/>
              <a:t>bodies</a:t>
            </a:r>
            <a:r>
              <a:rPr lang="sv-SE" sz="2000" dirty="0"/>
              <a:t> (</a:t>
            </a:r>
            <a:r>
              <a:rPr lang="sv-SE" sz="2000" dirty="0" err="1"/>
              <a:t>Vinnova</a:t>
            </a:r>
            <a:r>
              <a:rPr lang="sv-SE" sz="2000" dirty="0"/>
              <a:t>, KKS, </a:t>
            </a:r>
            <a:r>
              <a:rPr lang="sv-SE" sz="2000" dirty="0" err="1"/>
              <a:t>Strategic</a:t>
            </a:r>
            <a:r>
              <a:rPr lang="sv-SE" sz="2000" dirty="0"/>
              <a:t> Foundation, VR..)</a:t>
            </a:r>
          </a:p>
          <a:p>
            <a:pPr lvl="1"/>
            <a:r>
              <a:rPr lang="sv-SE" sz="2000" dirty="0" err="1"/>
              <a:t>Funding</a:t>
            </a:r>
            <a:r>
              <a:rPr lang="sv-SE" sz="2000" dirty="0"/>
              <a:t> </a:t>
            </a:r>
            <a:r>
              <a:rPr lang="sv-SE" sz="2000" dirty="0" err="1"/>
              <a:t>bodies</a:t>
            </a:r>
            <a:r>
              <a:rPr lang="sv-SE" sz="2000" dirty="0"/>
              <a:t> </a:t>
            </a:r>
            <a:r>
              <a:rPr lang="sv-SE" sz="2000" dirty="0" err="1"/>
              <a:t>expect</a:t>
            </a:r>
            <a:r>
              <a:rPr lang="sv-SE" sz="2000" dirty="0"/>
              <a:t> </a:t>
            </a:r>
            <a:r>
              <a:rPr lang="sv-SE" sz="2000" dirty="0" err="1"/>
              <a:t>industrial</a:t>
            </a:r>
            <a:r>
              <a:rPr lang="sv-SE" sz="2000" dirty="0"/>
              <a:t> </a:t>
            </a:r>
            <a:r>
              <a:rPr lang="sv-SE" sz="2000" dirty="0" err="1"/>
              <a:t>funding</a:t>
            </a:r>
            <a:r>
              <a:rPr lang="sv-SE" sz="2000" dirty="0"/>
              <a:t> in cash OR/AND in </a:t>
            </a:r>
            <a:r>
              <a:rPr lang="sv-SE" sz="2000" dirty="0" err="1"/>
              <a:t>work</a:t>
            </a:r>
            <a:r>
              <a:rPr lang="sv-SE" sz="2000" dirty="0"/>
              <a:t> </a:t>
            </a:r>
            <a:r>
              <a:rPr lang="sv-SE" sz="2000" dirty="0" err="1"/>
              <a:t>effort</a:t>
            </a:r>
            <a:r>
              <a:rPr lang="sv-SE" sz="2000" dirty="0"/>
              <a:t> </a:t>
            </a:r>
          </a:p>
          <a:p>
            <a:pPr lvl="1"/>
            <a:r>
              <a:rPr lang="sv-SE" sz="2000" dirty="0"/>
              <a:t>~80% MSc </a:t>
            </a:r>
            <a:r>
              <a:rPr lang="sv-SE" sz="2000" dirty="0" err="1"/>
              <a:t>thesis</a:t>
            </a:r>
            <a:r>
              <a:rPr lang="sv-SE" sz="2000" dirty="0"/>
              <a:t> </a:t>
            </a:r>
            <a:r>
              <a:rPr lang="sv-SE" sz="2000" dirty="0" err="1"/>
              <a:t>projects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industry</a:t>
            </a:r>
            <a:r>
              <a:rPr lang="sv-SE" sz="2000" dirty="0"/>
              <a:t> </a:t>
            </a:r>
            <a:r>
              <a:rPr lang="sv-SE" sz="2000" dirty="0" err="1"/>
              <a:t>placement</a:t>
            </a:r>
            <a:endParaRPr lang="sv-SE" sz="2000" dirty="0"/>
          </a:p>
          <a:p>
            <a:pPr lvl="1"/>
            <a:r>
              <a:rPr lang="sv-SE" sz="2000" dirty="0" err="1"/>
              <a:t>Funding</a:t>
            </a:r>
            <a:r>
              <a:rPr lang="sv-SE" sz="2000" dirty="0"/>
              <a:t> for </a:t>
            </a:r>
            <a:r>
              <a:rPr lang="sv-SE" sz="2000" dirty="0" err="1"/>
              <a:t>industrially</a:t>
            </a:r>
            <a:r>
              <a:rPr lang="sv-SE" sz="2000" dirty="0"/>
              <a:t> focussed research via Innovation </a:t>
            </a:r>
            <a:r>
              <a:rPr lang="sv-SE" sz="2000" dirty="0" err="1"/>
              <a:t>programmes</a:t>
            </a:r>
            <a:endParaRPr lang="sv-SE" sz="2000" dirty="0"/>
          </a:p>
          <a:p>
            <a:pPr lvl="1"/>
            <a:r>
              <a:rPr lang="sv-SE" sz="2000" dirty="0"/>
              <a:t>PhD students </a:t>
            </a:r>
            <a:r>
              <a:rPr lang="sv-SE" sz="2000" dirty="0" err="1"/>
              <a:t>hired</a:t>
            </a:r>
            <a:r>
              <a:rPr lang="sv-SE" sz="2000" dirty="0"/>
              <a:t> as </a:t>
            </a:r>
            <a:r>
              <a:rPr lang="sv-SE" sz="2000" dirty="0" err="1"/>
              <a:t>employees</a:t>
            </a:r>
            <a:r>
              <a:rPr lang="sv-SE" sz="2000" dirty="0"/>
              <a:t> – </a:t>
            </a:r>
            <a:r>
              <a:rPr lang="sv-SE" sz="2000" dirty="0" err="1"/>
              <a:t>equivalent</a:t>
            </a:r>
            <a:r>
              <a:rPr lang="sv-SE" sz="2000" dirty="0"/>
              <a:t> </a:t>
            </a:r>
            <a:r>
              <a:rPr lang="sv-SE" sz="2000" dirty="0" err="1"/>
              <a:t>pay</a:t>
            </a:r>
            <a:r>
              <a:rPr lang="sv-SE" sz="2000" dirty="0"/>
              <a:t> as </a:t>
            </a:r>
            <a:r>
              <a:rPr lang="sv-SE" sz="2000" dirty="0" err="1"/>
              <a:t>entry</a:t>
            </a:r>
            <a:r>
              <a:rPr lang="sv-SE" sz="2000" dirty="0"/>
              <a:t> </a:t>
            </a:r>
            <a:r>
              <a:rPr lang="sv-SE" sz="2000" dirty="0" err="1"/>
              <a:t>level</a:t>
            </a:r>
            <a:r>
              <a:rPr lang="sv-SE" sz="2000" dirty="0"/>
              <a:t> </a:t>
            </a:r>
            <a:r>
              <a:rPr lang="sv-SE" sz="2000" dirty="0" err="1"/>
              <a:t>industry</a:t>
            </a:r>
            <a:r>
              <a:rPr lang="sv-SE" sz="2000" dirty="0"/>
              <a:t> position</a:t>
            </a:r>
          </a:p>
          <a:p>
            <a:pPr lvl="1"/>
            <a:r>
              <a:rPr lang="sv-SE" sz="2000" dirty="0"/>
              <a:t>Co-</a:t>
            </a:r>
            <a:r>
              <a:rPr lang="sv-SE" sz="2000" dirty="0" err="1"/>
              <a:t>publication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industrial</a:t>
            </a:r>
            <a:r>
              <a:rPr lang="sv-SE" sz="2000" dirty="0"/>
              <a:t> </a:t>
            </a:r>
            <a:r>
              <a:rPr lang="sv-SE" sz="2000" dirty="0" err="1"/>
              <a:t>participants</a:t>
            </a:r>
            <a:r>
              <a:rPr lang="sv-SE" sz="2000" dirty="0"/>
              <a:t> common</a:t>
            </a:r>
          </a:p>
          <a:p>
            <a:pPr lvl="1"/>
            <a:r>
              <a:rPr lang="sv-SE" sz="2000" dirty="0" err="1"/>
              <a:t>Several</a:t>
            </a:r>
            <a:r>
              <a:rPr lang="sv-SE" sz="2000" dirty="0"/>
              <a:t> different </a:t>
            </a:r>
            <a:r>
              <a:rPr lang="sv-SE" sz="2000" dirty="0" err="1"/>
              <a:t>mechanisms</a:t>
            </a:r>
            <a:r>
              <a:rPr lang="sv-SE" sz="2000" dirty="0"/>
              <a:t> for innovation to </a:t>
            </a:r>
            <a:r>
              <a:rPr lang="sv-SE" sz="2000" dirty="0" err="1"/>
              <a:t>impact</a:t>
            </a:r>
            <a:r>
              <a:rPr lang="sv-SE" sz="2000" dirty="0"/>
              <a:t> (innovation </a:t>
            </a:r>
            <a:r>
              <a:rPr lang="sv-SE" sz="2000" dirty="0" err="1"/>
              <a:t>ecosystem</a:t>
            </a:r>
            <a:r>
              <a:rPr lang="sv-SE" sz="2000" dirty="0"/>
              <a:t>)</a:t>
            </a:r>
          </a:p>
          <a:p>
            <a:pPr lvl="1"/>
            <a:r>
              <a:rPr lang="sv-SE" sz="2000" dirty="0"/>
              <a:t>National </a:t>
            </a:r>
            <a:r>
              <a:rPr lang="sv-SE" sz="2000" dirty="0" err="1"/>
              <a:t>Graduate</a:t>
            </a:r>
            <a:r>
              <a:rPr lang="sv-SE" sz="2000" dirty="0"/>
              <a:t> </a:t>
            </a:r>
            <a:r>
              <a:rPr lang="sv-SE" sz="2000" dirty="0" err="1"/>
              <a:t>Schools</a:t>
            </a:r>
            <a:r>
              <a:rPr lang="sv-SE" sz="2000" dirty="0"/>
              <a:t> – PhD students </a:t>
            </a:r>
            <a:r>
              <a:rPr lang="sv-SE" sz="2000" dirty="0" err="1"/>
              <a:t>meet</a:t>
            </a:r>
            <a:r>
              <a:rPr lang="sv-SE" sz="2000" dirty="0"/>
              <a:t> </a:t>
            </a:r>
            <a:r>
              <a:rPr lang="sv-SE" sz="2000" dirty="0" err="1"/>
              <a:t>accross</a:t>
            </a:r>
            <a:r>
              <a:rPr lang="sv-SE" sz="2000" dirty="0"/>
              <a:t> </a:t>
            </a:r>
            <a:r>
              <a:rPr lang="sv-SE" sz="2000" dirty="0" err="1"/>
              <a:t>universities</a:t>
            </a:r>
            <a:endParaRPr lang="sv-SE" sz="2000" dirty="0"/>
          </a:p>
          <a:p>
            <a:pPr lvl="1"/>
            <a:r>
              <a:rPr lang="sv-SE" sz="2000" dirty="0" err="1"/>
              <a:t>PhD’s</a:t>
            </a:r>
            <a:r>
              <a:rPr lang="sv-SE" sz="2000" dirty="0"/>
              <a:t> -&gt; ~75% </a:t>
            </a:r>
            <a:r>
              <a:rPr lang="sv-SE" sz="2000" dirty="0" err="1"/>
              <a:t>into</a:t>
            </a:r>
            <a:r>
              <a:rPr lang="sv-SE" sz="2000" dirty="0"/>
              <a:t> </a:t>
            </a:r>
            <a:r>
              <a:rPr lang="sv-SE" sz="2000" dirty="0" err="1"/>
              <a:t>industry</a:t>
            </a:r>
            <a:r>
              <a:rPr lang="sv-SE" sz="2000" dirty="0"/>
              <a:t>, 25% to research</a:t>
            </a:r>
          </a:p>
          <a:p>
            <a:r>
              <a:rPr lang="sv-SE" dirty="0" err="1"/>
              <a:t>Typical</a:t>
            </a:r>
            <a:r>
              <a:rPr lang="sv-SE" dirty="0"/>
              <a:t> </a:t>
            </a:r>
            <a:r>
              <a:rPr lang="sv-SE" dirty="0" err="1"/>
              <a:t>success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?</a:t>
            </a:r>
          </a:p>
          <a:p>
            <a:pPr lvl="1"/>
            <a:r>
              <a:rPr lang="sv-SE" sz="2000" i="1" dirty="0" err="1"/>
              <a:t>Practitioners</a:t>
            </a:r>
            <a:r>
              <a:rPr lang="sv-SE" sz="2000" i="1" dirty="0"/>
              <a:t> ”</a:t>
            </a:r>
            <a:r>
              <a:rPr lang="sv-SE" sz="2000" i="1" dirty="0" err="1"/>
              <a:t>used</a:t>
            </a:r>
            <a:r>
              <a:rPr lang="sv-SE" sz="2000" i="1" dirty="0"/>
              <a:t>” to </a:t>
            </a:r>
            <a:r>
              <a:rPr lang="sv-SE" sz="2000" i="1" dirty="0" err="1"/>
              <a:t>academic</a:t>
            </a:r>
            <a:r>
              <a:rPr lang="sv-SE" sz="2000" i="1" dirty="0"/>
              <a:t> research </a:t>
            </a:r>
            <a:r>
              <a:rPr lang="sv-SE" sz="2000" i="1" dirty="0" err="1"/>
              <a:t>collaboration</a:t>
            </a:r>
            <a:r>
              <a:rPr lang="sv-SE" sz="2000" i="1" dirty="0"/>
              <a:t> – </a:t>
            </a:r>
            <a:r>
              <a:rPr lang="sv-SE" sz="2000" i="1" dirty="0" err="1"/>
              <a:t>enable</a:t>
            </a:r>
            <a:r>
              <a:rPr lang="sv-SE" sz="2000" i="1" dirty="0"/>
              <a:t> </a:t>
            </a:r>
            <a:r>
              <a:rPr lang="sv-SE" sz="2000" i="1" dirty="0" err="1"/>
              <a:t>accelerated</a:t>
            </a:r>
            <a:r>
              <a:rPr lang="sv-SE" sz="2000" i="1" dirty="0"/>
              <a:t> pick-</a:t>
            </a:r>
            <a:r>
              <a:rPr lang="sv-SE" sz="2000" i="1" dirty="0" err="1"/>
              <a:t>up</a:t>
            </a:r>
            <a:r>
              <a:rPr lang="sv-SE" sz="2000" i="1" dirty="0"/>
              <a:t> of </a:t>
            </a:r>
            <a:r>
              <a:rPr lang="sv-SE" sz="2000" i="1" dirty="0" err="1"/>
              <a:t>timely</a:t>
            </a:r>
            <a:r>
              <a:rPr lang="sv-SE" sz="2000" i="1" dirty="0"/>
              <a:t> </a:t>
            </a:r>
            <a:r>
              <a:rPr lang="sv-SE" sz="2000" i="1" dirty="0" err="1"/>
              <a:t>results</a:t>
            </a:r>
            <a:r>
              <a:rPr lang="sv-SE" sz="2000" i="1" dirty="0"/>
              <a:t> – </a:t>
            </a:r>
            <a:r>
              <a:rPr lang="sv-SE" sz="2000" i="1" dirty="0" err="1"/>
              <a:t>E.g</a:t>
            </a:r>
            <a:r>
              <a:rPr lang="sv-SE" sz="2000" i="1" dirty="0"/>
              <a:t>. the </a:t>
            </a:r>
            <a:r>
              <a:rPr lang="sv-SE" sz="2000" i="1" dirty="0" err="1"/>
              <a:t>Winqquist</a:t>
            </a:r>
            <a:r>
              <a:rPr lang="sv-SE" sz="2000" i="1" dirty="0"/>
              <a:t> </a:t>
            </a:r>
            <a:r>
              <a:rPr lang="sv-SE" sz="2000" i="1" dirty="0" err="1"/>
              <a:t>laboratory</a:t>
            </a:r>
            <a:r>
              <a:rPr lang="sv-SE" sz="2000" i="1" dirty="0"/>
              <a:t> for digital </a:t>
            </a:r>
            <a:r>
              <a:rPr lang="sv-SE" sz="2000" i="1" dirty="0" err="1"/>
              <a:t>product</a:t>
            </a:r>
            <a:r>
              <a:rPr lang="sv-SE" sz="2000" i="1" dirty="0"/>
              <a:t> </a:t>
            </a:r>
            <a:r>
              <a:rPr lang="sv-SE" sz="2000" i="1" dirty="0" err="1"/>
              <a:t>realization</a:t>
            </a:r>
            <a:r>
              <a:rPr lang="sv-SE" sz="2000" i="1" dirty="0"/>
              <a:t> </a:t>
            </a:r>
          </a:p>
          <a:p>
            <a:pPr lvl="1"/>
            <a:r>
              <a:rPr lang="sv-SE" sz="2000" i="1" dirty="0"/>
              <a:t>The Product </a:t>
            </a:r>
            <a:r>
              <a:rPr lang="sv-SE" sz="2000" i="1" dirty="0" err="1"/>
              <a:t>Development</a:t>
            </a:r>
            <a:r>
              <a:rPr lang="sv-SE" sz="2000" i="1" dirty="0"/>
              <a:t> Academy in Sweden – </a:t>
            </a:r>
            <a:r>
              <a:rPr lang="sv-SE" sz="2000" i="1" dirty="0" err="1"/>
              <a:t>sharing</a:t>
            </a:r>
            <a:r>
              <a:rPr lang="sv-SE" sz="2000" i="1" dirty="0"/>
              <a:t> and </a:t>
            </a:r>
            <a:r>
              <a:rPr lang="sv-SE" sz="2000" i="1" dirty="0" err="1"/>
              <a:t>coordinating</a:t>
            </a:r>
            <a:r>
              <a:rPr lang="sv-SE" sz="2000" i="1" dirty="0"/>
              <a:t> national research </a:t>
            </a:r>
            <a:r>
              <a:rPr lang="sv-SE" sz="2000" i="1" dirty="0" err="1"/>
              <a:t>education</a:t>
            </a:r>
            <a:r>
              <a:rPr lang="sv-SE" sz="2000" i="1" dirty="0"/>
              <a:t> </a:t>
            </a:r>
          </a:p>
        </p:txBody>
      </p:sp>
      <p:pic>
        <p:nvPicPr>
          <p:cNvPr id="2050" name="Picture 2" descr="Product Development Academy">
            <a:extLst>
              <a:ext uri="{FF2B5EF4-FFF2-40B4-BE49-F238E27FC236}">
                <a16:creationId xmlns:a16="http://schemas.microsoft.com/office/drawing/2014/main" id="{02A9FB26-B3B9-D673-87CD-9CC6E2EAE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89" y="6188466"/>
            <a:ext cx="3742372" cy="6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1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BAF3-F4E6-945B-B7DB-2C457858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Engineering</a:t>
            </a:r>
            <a:r>
              <a:rPr lang="sv-SE" dirty="0"/>
              <a:t> Design Research in </a:t>
            </a:r>
            <a:r>
              <a:rPr lang="sv-SE" dirty="0" err="1"/>
              <a:t>France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8869C-F0F2-4BA7-B806-9003AD4F1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Tight collaboration between academia and industry.</a:t>
            </a:r>
          </a:p>
          <a:p>
            <a:pPr lvl="1"/>
            <a:r>
              <a:rPr lang="sv-SE" sz="2000" dirty="0"/>
              <a:t>Funding bodies expect industrial funding in cash OR/AND in work effort (e.g. ANR projects)</a:t>
            </a:r>
          </a:p>
          <a:p>
            <a:pPr lvl="1"/>
            <a:r>
              <a:rPr lang="sv-SE" sz="2000" dirty="0"/>
              <a:t>~80% Master thesis internships with industry placement (that can lead to ’CIFRE’ PhD theses)</a:t>
            </a:r>
          </a:p>
          <a:p>
            <a:pPr lvl="1"/>
            <a:r>
              <a:rPr lang="sv-SE" sz="2000" dirty="0"/>
              <a:t>CIFRE contract: PhD students hired as employees for 3 years – equivalent pay as entry level industry position</a:t>
            </a:r>
          </a:p>
          <a:p>
            <a:pPr lvl="1"/>
            <a:r>
              <a:rPr lang="sv-SE" sz="2000" dirty="0"/>
              <a:t>Industrial chairs very common: one or several companies that fund a research program with one or several universities for 5 years</a:t>
            </a:r>
          </a:p>
          <a:p>
            <a:pPr lvl="1"/>
            <a:r>
              <a:rPr lang="sv-SE" sz="2000" dirty="0"/>
              <a:t>Co-publication with industrial participants common</a:t>
            </a:r>
          </a:p>
          <a:p>
            <a:pPr lvl="1"/>
            <a:r>
              <a:rPr lang="sv-SE" sz="2000" dirty="0"/>
              <a:t>Alumni network involved in the research dynamics</a:t>
            </a:r>
          </a:p>
          <a:p>
            <a:pPr lvl="1"/>
            <a:r>
              <a:rPr lang="sv-SE" sz="2000" dirty="0"/>
              <a:t>PhD’s -&gt; ~75% into industry, 25% to research</a:t>
            </a:r>
          </a:p>
          <a:p>
            <a:r>
              <a:rPr lang="sv-SE" dirty="0"/>
              <a:t>Typical success case?</a:t>
            </a:r>
          </a:p>
          <a:p>
            <a:pPr lvl="1"/>
            <a:r>
              <a:rPr lang="sv-SE" sz="2000" i="1" dirty="0"/>
              <a:t>Promotion of transfer to industry/start-up creation: example of Geeglee company ”</a:t>
            </a:r>
            <a:r>
              <a:rPr lang="en-US" sz="2000" i="1" dirty="0"/>
              <a:t> Architect innovative design and manage trade-offs” from a PhD thesis</a:t>
            </a:r>
            <a:endParaRPr lang="sv-SE" sz="2000" i="1" dirty="0"/>
          </a:p>
        </p:txBody>
      </p:sp>
    </p:spTree>
    <p:extLst>
      <p:ext uri="{BB962C8B-B14F-4D97-AF65-F5344CB8AC3E}">
        <p14:creationId xmlns:p14="http://schemas.microsoft.com/office/powerpoint/2010/main" val="116132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1381</Words>
  <Application>Microsoft Office PowerPoint</Application>
  <PresentationFormat>Widescreen</PresentationFormat>
  <Paragraphs>233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Impact from Design Research through collaboration?</vt:lpstr>
      <vt:lpstr>Engineering and Design Important for industry and societal transformation…</vt:lpstr>
      <vt:lpstr>QUESTION</vt:lpstr>
      <vt:lpstr>National and Regional Initiatives</vt:lpstr>
      <vt:lpstr>Engineering Design Research in the UK John Clarkson</vt:lpstr>
      <vt:lpstr>Engineering Design Research in USA Joshua Summers</vt:lpstr>
      <vt:lpstr>Engineering Design Research in Sweden  </vt:lpstr>
      <vt:lpstr>Engineering Design Research in France </vt:lpstr>
      <vt:lpstr>Engineering Design Research in Germany  </vt:lpstr>
      <vt:lpstr>Partners of the chair for Product Creation</vt:lpstr>
      <vt:lpstr>Group work / coffee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Discussion</vt:lpstr>
      <vt:lpstr>Group Questions As a Design Society – for each pathway:  </vt:lpstr>
      <vt:lpstr>Group work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Claudia.Eckert</dc:creator>
  <cp:lastModifiedBy>Ola Isaksson</cp:lastModifiedBy>
  <cp:revision>11</cp:revision>
  <dcterms:created xsi:type="dcterms:W3CDTF">2023-03-11T17:10:57Z</dcterms:created>
  <dcterms:modified xsi:type="dcterms:W3CDTF">2023-03-30T14:01:22Z</dcterms:modified>
</cp:coreProperties>
</file>